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618"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979B9C-E401-4F20-8EE9-4611129353A7}" type="datetimeFigureOut">
              <a:rPr lang="cs-CZ" smtClean="0"/>
              <a:pPr/>
              <a:t>11.12.2017</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2211B9-A93D-4192-8BE4-7B3E1626223D}" type="slidenum">
              <a:rPr lang="cs-CZ" smtClean="0"/>
              <a:pPr/>
              <a:t>‹#›</a:t>
            </a:fld>
            <a:endParaRPr lang="cs-CZ"/>
          </a:p>
        </p:txBody>
      </p:sp>
    </p:spTree>
    <p:extLst>
      <p:ext uri="{BB962C8B-B14F-4D97-AF65-F5344CB8AC3E}">
        <p14:creationId xmlns:p14="http://schemas.microsoft.com/office/powerpoint/2010/main" val="7529346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vysvětlit</a:t>
            </a:r>
            <a:r>
              <a:rPr lang="cs-CZ" baseline="0" dirty="0" smtClean="0"/>
              <a:t> rozdíl mezi dovozem a distribucí a uvedením do provozu</a:t>
            </a:r>
            <a:endParaRPr lang="cs-CZ" dirty="0"/>
          </a:p>
        </p:txBody>
      </p:sp>
      <p:sp>
        <p:nvSpPr>
          <p:cNvPr id="4" name="Zástupný symbol pro číslo snímku 3"/>
          <p:cNvSpPr>
            <a:spLocks noGrp="1"/>
          </p:cNvSpPr>
          <p:nvPr>
            <p:ph type="sldNum" sz="quarter" idx="10"/>
          </p:nvPr>
        </p:nvSpPr>
        <p:spPr/>
        <p:txBody>
          <a:bodyPr/>
          <a:lstStyle/>
          <a:p>
            <a:fld id="{682211B9-A93D-4192-8BE4-7B3E1626223D}" type="slidenum">
              <a:rPr lang="cs-CZ" smtClean="0"/>
              <a:pPr/>
              <a:t>4</a:t>
            </a:fld>
            <a:endParaRPr lang="cs-CZ"/>
          </a:p>
        </p:txBody>
      </p:sp>
    </p:spTree>
    <p:extLst>
      <p:ext uri="{BB962C8B-B14F-4D97-AF65-F5344CB8AC3E}">
        <p14:creationId xmlns:p14="http://schemas.microsoft.com/office/powerpoint/2010/main" val="15755460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3419B600-F0AD-415B-BD99-61D0BBDF2E54}" type="datetime1">
              <a:rPr lang="cs-CZ" smtClean="0"/>
              <a:t>11.12.2017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EDA3592-9FB2-44B2-A22B-B8AB2F0B67BC}"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049F77F-8ABC-4D69-84E0-4BA552A09600}" type="datetime1">
              <a:rPr lang="cs-CZ" smtClean="0"/>
              <a:t>11.12.2017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EDA3592-9FB2-44B2-A22B-B8AB2F0B67BC}"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A1C06E8-B460-41FF-A365-3DA8AAB2531A}" type="datetime1">
              <a:rPr lang="cs-CZ" smtClean="0"/>
              <a:t>11.12.2017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EDA3592-9FB2-44B2-A22B-B8AB2F0B67BC}"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898D7D9-B10A-4223-A295-9F6A46AC19BB}" type="datetime1">
              <a:rPr lang="cs-CZ" smtClean="0"/>
              <a:t>11.12.2017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EDA3592-9FB2-44B2-A22B-B8AB2F0B67BC}"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D16E2DDD-36E8-400C-BBE1-A202BCA1541A}" type="datetime1">
              <a:rPr lang="cs-CZ" smtClean="0"/>
              <a:t>11.12.2017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EDA3592-9FB2-44B2-A22B-B8AB2F0B67BC}"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14168419-E4C0-49A4-AAAB-CFE744F748DB}" type="datetime1">
              <a:rPr lang="cs-CZ" smtClean="0"/>
              <a:t>11.12.2017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EDA3592-9FB2-44B2-A22B-B8AB2F0B67BC}"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E440E10F-DE9C-4C20-B5A1-D8E1EFCB7134}" type="datetime1">
              <a:rPr lang="cs-CZ" smtClean="0"/>
              <a:t>11.12.2017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1EDA3592-9FB2-44B2-A22B-B8AB2F0B67BC}"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FE3F184A-0897-4AF0-BA22-5C1A9D6B8916}" type="datetime1">
              <a:rPr lang="cs-CZ" smtClean="0"/>
              <a:t>11.12.2017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1EDA3592-9FB2-44B2-A22B-B8AB2F0B67BC}"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6CF860EF-C0FC-4690-862D-419154B31881}" type="datetime1">
              <a:rPr lang="cs-CZ" smtClean="0"/>
              <a:t>11.12.2017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1EDA3592-9FB2-44B2-A22B-B8AB2F0B67BC}"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3490DCF6-2558-4FF1-B19F-C2C19F5C2A9A}" type="datetime1">
              <a:rPr lang="cs-CZ" smtClean="0"/>
              <a:t>11.12.2017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EDA3592-9FB2-44B2-A22B-B8AB2F0B67BC}"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E5264313-C74E-4B58-83C1-09257F03D1D1}" type="datetime1">
              <a:rPr lang="cs-CZ" smtClean="0"/>
              <a:t>11.12.2017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EDA3592-9FB2-44B2-A22B-B8AB2F0B67BC}"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762C56-7EA2-4CF6-92C3-EF894E9E0D39}" type="datetime1">
              <a:rPr lang="cs-CZ" smtClean="0"/>
              <a:t>11.12.2017</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DA3592-9FB2-44B2-A22B-B8AB2F0B67BC}"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11560" y="1124744"/>
            <a:ext cx="7772400" cy="1470025"/>
          </a:xfrm>
        </p:spPr>
        <p:txBody>
          <a:bodyPr>
            <a:normAutofit fontScale="90000"/>
          </a:bodyPr>
          <a:lstStyle/>
          <a:p>
            <a:r>
              <a:rPr lang="cs-CZ" dirty="0" smtClean="0"/>
              <a:t>Zákon č. 268/2014 </a:t>
            </a:r>
            <a:br>
              <a:rPr lang="cs-CZ" dirty="0" smtClean="0"/>
            </a:br>
            <a:r>
              <a:rPr lang="cs-CZ" dirty="0" smtClean="0"/>
              <a:t>o zdravotnických prostředcích</a:t>
            </a:r>
            <a:br>
              <a:rPr lang="cs-CZ" dirty="0" smtClean="0"/>
            </a:br>
            <a:r>
              <a:rPr lang="cs-CZ" sz="2200" dirty="0" smtClean="0"/>
              <a:t>(ve znění novelizačního zákona 183/2017 Sb.)</a:t>
            </a:r>
            <a:endParaRPr lang="cs-CZ" sz="2200" dirty="0"/>
          </a:p>
        </p:txBody>
      </p:sp>
      <p:sp>
        <p:nvSpPr>
          <p:cNvPr id="3" name="Podnadpis 2"/>
          <p:cNvSpPr>
            <a:spLocks noGrp="1"/>
          </p:cNvSpPr>
          <p:nvPr>
            <p:ph type="subTitle" idx="1"/>
          </p:nvPr>
        </p:nvSpPr>
        <p:spPr/>
        <p:txBody>
          <a:bodyPr/>
          <a:lstStyle/>
          <a:p>
            <a:r>
              <a:rPr lang="cs-CZ" dirty="0" smtClean="0">
                <a:solidFill>
                  <a:schemeClr val="tx1"/>
                </a:solidFill>
              </a:rPr>
              <a:t>přehled </a:t>
            </a:r>
            <a:r>
              <a:rPr lang="cs-CZ" u="sng" dirty="0" smtClean="0">
                <a:solidFill>
                  <a:schemeClr val="tx1"/>
                </a:solidFill>
              </a:rPr>
              <a:t>některých</a:t>
            </a:r>
            <a:r>
              <a:rPr lang="cs-CZ" dirty="0" smtClean="0">
                <a:solidFill>
                  <a:schemeClr val="tx1"/>
                </a:solidFill>
              </a:rPr>
              <a:t> jeho ustanovení</a:t>
            </a:r>
            <a:endParaRPr lang="cs-CZ"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260648"/>
            <a:ext cx="8229600" cy="1143000"/>
          </a:xfrm>
        </p:spPr>
        <p:txBody>
          <a:bodyPr/>
          <a:lstStyle/>
          <a:p>
            <a:r>
              <a:rPr lang="cs-CZ" dirty="0" smtClean="0"/>
              <a:t>Kdy se ZP </a:t>
            </a:r>
            <a:r>
              <a:rPr lang="cs-CZ" u="sng" dirty="0" smtClean="0"/>
              <a:t>nesmí </a:t>
            </a:r>
            <a:r>
              <a:rPr lang="cs-CZ" dirty="0" smtClean="0"/>
              <a:t>používat</a:t>
            </a:r>
            <a:endParaRPr lang="cs-CZ" dirty="0"/>
          </a:p>
        </p:txBody>
      </p:sp>
      <p:sp>
        <p:nvSpPr>
          <p:cNvPr id="4" name="TextovéPole 3"/>
          <p:cNvSpPr txBox="1"/>
          <p:nvPr/>
        </p:nvSpPr>
        <p:spPr>
          <a:xfrm>
            <a:off x="467544" y="1700808"/>
            <a:ext cx="7992888" cy="4801314"/>
          </a:xfrm>
          <a:prstGeom prst="rect">
            <a:avLst/>
          </a:prstGeom>
          <a:noFill/>
        </p:spPr>
        <p:txBody>
          <a:bodyPr wrap="square" rtlCol="0">
            <a:spAutoFit/>
          </a:bodyPr>
          <a:lstStyle/>
          <a:p>
            <a:pPr>
              <a:buFont typeface="Wingdings" pitchFamily="2" charset="2"/>
              <a:buChar char="§"/>
            </a:pPr>
            <a:r>
              <a:rPr lang="cs-CZ" dirty="0" smtClean="0"/>
              <a:t>existuje důvodné podezření, že bezpečnost a zdraví pacientů nebo třetích osob jsou ohroženy, a to i v případě, že zdravotnický prostředek je řádně instalován, popřípadě zaveden do lidského těla, udržován a používán v souladu s určeným účelem,</a:t>
            </a:r>
          </a:p>
          <a:p>
            <a:pPr>
              <a:buFont typeface="Arial" pitchFamily="34" charset="0"/>
              <a:buChar char="•"/>
            </a:pPr>
            <a:endParaRPr lang="cs-CZ" dirty="0" smtClean="0"/>
          </a:p>
          <a:p>
            <a:pPr>
              <a:buFont typeface="Wingdings" pitchFamily="2" charset="2"/>
              <a:buChar char="§"/>
            </a:pPr>
            <a:r>
              <a:rPr lang="cs-CZ" dirty="0" smtClean="0"/>
              <a:t>uplynula doba jeho použitelnosti,</a:t>
            </a:r>
          </a:p>
          <a:p>
            <a:pPr>
              <a:buFont typeface="Wingdings" pitchFamily="2" charset="2"/>
              <a:buChar char="§"/>
            </a:pPr>
            <a:endParaRPr lang="cs-CZ" dirty="0" smtClean="0"/>
          </a:p>
          <a:p>
            <a:pPr>
              <a:buFont typeface="Wingdings" pitchFamily="2" charset="2"/>
              <a:buChar char="§"/>
            </a:pPr>
            <a:r>
              <a:rPr lang="cs-CZ" dirty="0" smtClean="0"/>
              <a:t>má z hlediska své výroby nedostatky, které mohou vést k ohrožení zdraví pacientů nebo třetích osob,</a:t>
            </a:r>
          </a:p>
          <a:p>
            <a:pPr>
              <a:buFont typeface="Wingdings" pitchFamily="2" charset="2"/>
              <a:buChar char="§"/>
            </a:pPr>
            <a:r>
              <a:rPr lang="cs-CZ" dirty="0" smtClean="0"/>
              <a:t> </a:t>
            </a:r>
          </a:p>
          <a:p>
            <a:pPr>
              <a:buFont typeface="Wingdings" pitchFamily="2" charset="2"/>
              <a:buChar char="§"/>
            </a:pPr>
            <a:r>
              <a:rPr lang="cs-CZ" dirty="0" smtClean="0"/>
              <a:t>může být ohrožena bezpečnost nebo ovlivněna účinnost zdravotnického prostředku v důsledku zjevně porušené celistvosti originálního balení, nebo </a:t>
            </a:r>
          </a:p>
          <a:p>
            <a:pPr>
              <a:buFont typeface="Wingdings" pitchFamily="2" charset="2"/>
              <a:buChar char="§"/>
            </a:pPr>
            <a:endParaRPr lang="cs-CZ" dirty="0" smtClean="0"/>
          </a:p>
          <a:p>
            <a:pPr>
              <a:buFont typeface="Wingdings" pitchFamily="2" charset="2"/>
              <a:buChar char="§"/>
            </a:pPr>
            <a:r>
              <a:rPr lang="cs-CZ" dirty="0" smtClean="0"/>
              <a:t>nemá k dispozici návod k použití v českém jazyce; tato podmínka nemusí být splněna u zdravotnického prostředku rizikové třídy I nebo </a:t>
            </a:r>
            <a:r>
              <a:rPr lang="cs-CZ" dirty="0" err="1" smtClean="0"/>
              <a:t>IIa</a:t>
            </a:r>
            <a:r>
              <a:rPr lang="cs-CZ" dirty="0" smtClean="0"/>
              <a:t>, u něhož výrobce stanovil, že jej není třeba pro bezpečné používání zdravotnického prostředku</a:t>
            </a:r>
          </a:p>
          <a:p>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Povinnost vést dokumentaci u ZP</a:t>
            </a:r>
            <a:endParaRPr lang="cs-CZ" dirty="0"/>
          </a:p>
        </p:txBody>
      </p:sp>
      <p:sp>
        <p:nvSpPr>
          <p:cNvPr id="4" name="TextovéPole 3"/>
          <p:cNvSpPr txBox="1"/>
          <p:nvPr/>
        </p:nvSpPr>
        <p:spPr>
          <a:xfrm>
            <a:off x="395536" y="1484784"/>
            <a:ext cx="8136904" cy="3693319"/>
          </a:xfrm>
          <a:prstGeom prst="rect">
            <a:avLst/>
          </a:prstGeom>
          <a:noFill/>
        </p:spPr>
        <p:txBody>
          <a:bodyPr wrap="square" rtlCol="0">
            <a:spAutoFit/>
          </a:bodyPr>
          <a:lstStyle/>
          <a:p>
            <a:pPr>
              <a:buFont typeface="Wingdings" pitchFamily="2" charset="2"/>
              <a:buChar char="§"/>
            </a:pPr>
            <a:r>
              <a:rPr lang="cs-CZ" dirty="0" smtClean="0"/>
              <a:t>u kterých musí být prováděna instruktáž, </a:t>
            </a:r>
            <a:br>
              <a:rPr lang="cs-CZ" dirty="0" smtClean="0"/>
            </a:br>
            <a:endParaRPr lang="cs-CZ" dirty="0" smtClean="0"/>
          </a:p>
          <a:p>
            <a:pPr>
              <a:buFont typeface="Wingdings" pitchFamily="2" charset="2"/>
              <a:buChar char="§"/>
            </a:pPr>
            <a:r>
              <a:rPr lang="cs-CZ" dirty="0" smtClean="0"/>
              <a:t>u kterých musí být dle pokynů výrobce prováděna bezpečnostně technická kontrola,   </a:t>
            </a:r>
          </a:p>
          <a:p>
            <a:pPr>
              <a:buFont typeface="Wingdings" pitchFamily="2" charset="2"/>
              <a:buChar char="§"/>
            </a:pPr>
            <a:endParaRPr lang="cs-CZ" dirty="0" smtClean="0"/>
          </a:p>
          <a:p>
            <a:pPr>
              <a:buFont typeface="Wingdings" pitchFamily="2" charset="2"/>
              <a:buChar char="§"/>
            </a:pPr>
            <a:r>
              <a:rPr lang="cs-CZ" dirty="0" smtClean="0"/>
              <a:t>které jsou právním předpisem upravujícím oblast metrologie označeny jako pracovní měřidla stanovená. </a:t>
            </a:r>
            <a:r>
              <a:rPr lang="cs-CZ" i="1" dirty="0" smtClean="0"/>
              <a:t>(chyba, má být "stanovená měřidla„)</a:t>
            </a:r>
            <a:r>
              <a:rPr lang="cs-CZ" dirty="0" smtClean="0"/>
              <a:t> </a:t>
            </a:r>
          </a:p>
          <a:p>
            <a:pPr>
              <a:buFont typeface="Wingdings" pitchFamily="2" charset="2"/>
              <a:buChar char="§"/>
            </a:pPr>
            <a:endParaRPr lang="cs-CZ" dirty="0" smtClean="0"/>
          </a:p>
          <a:p>
            <a:r>
              <a:rPr lang="cs-CZ" dirty="0" smtClean="0"/>
              <a:t>(</a:t>
            </a:r>
            <a:r>
              <a:rPr lang="cs-CZ" i="1" dirty="0" smtClean="0"/>
              <a:t>Pokud jde o ZP charakteru zdravotnického přístroje, je jednodušší a jistější vést dokumentaci všech zdravotnických přístrojů</a:t>
            </a:r>
            <a:r>
              <a:rPr lang="cs-CZ" dirty="0" smtClean="0"/>
              <a:t>)</a:t>
            </a:r>
            <a:br>
              <a:rPr lang="cs-CZ" dirty="0" smtClean="0"/>
            </a:br>
            <a:endParaRPr lang="cs-CZ" dirty="0" smtClean="0"/>
          </a:p>
          <a:p>
            <a:r>
              <a:rPr lang="cs-CZ" dirty="0" smtClean="0"/>
              <a:t> </a:t>
            </a:r>
          </a:p>
          <a:p>
            <a:endParaRPr lang="cs-CZ" dirty="0" smtClean="0"/>
          </a:p>
          <a:p>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Povinnost instruktáže</a:t>
            </a:r>
            <a:br>
              <a:rPr lang="cs-CZ" dirty="0" smtClean="0"/>
            </a:br>
            <a:r>
              <a:rPr lang="cs-CZ" sz="2200" dirty="0" smtClean="0"/>
              <a:t>(převzato ze zákona „in </a:t>
            </a:r>
            <a:r>
              <a:rPr lang="cs-CZ" sz="2200" dirty="0" err="1" smtClean="0"/>
              <a:t>extenso</a:t>
            </a:r>
            <a:r>
              <a:rPr lang="cs-CZ" sz="2200" dirty="0" smtClean="0"/>
              <a:t>“)</a:t>
            </a:r>
            <a:endParaRPr lang="cs-CZ" sz="2200" dirty="0"/>
          </a:p>
        </p:txBody>
      </p:sp>
      <p:sp>
        <p:nvSpPr>
          <p:cNvPr id="23554" name="Rectangle 2"/>
          <p:cNvSpPr>
            <a:spLocks noChangeArrowheads="1"/>
          </p:cNvSpPr>
          <p:nvPr/>
        </p:nvSpPr>
        <p:spPr bwMode="auto">
          <a:xfrm>
            <a:off x="755576" y="1669450"/>
            <a:ext cx="7848872"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r>
              <a:rPr kumimoji="0" lang="cs-CZ" sz="1400" b="0" i="0" u="none" strike="noStrike" cap="none" normalizeH="0" baseline="0" dirty="0" smtClean="0">
                <a:ln>
                  <a:noFill/>
                </a:ln>
                <a:effectLst/>
                <a:ea typeface="Times New Roman" pitchFamily="18" charset="0"/>
                <a:cs typeface="Arial" pitchFamily="34" charset="0"/>
              </a:rPr>
              <a:t>(1) Aktivní </a:t>
            </a:r>
            <a:r>
              <a:rPr kumimoji="0" lang="cs-CZ" sz="1400" b="0" i="0" u="none" strike="noStrike" cap="none" normalizeH="0" baseline="0" dirty="0" err="1" smtClean="0">
                <a:ln>
                  <a:noFill/>
                </a:ln>
                <a:effectLst/>
                <a:ea typeface="Times New Roman" pitchFamily="18" charset="0"/>
                <a:cs typeface="Arial" pitchFamily="34" charset="0"/>
              </a:rPr>
              <a:t>implantabilní</a:t>
            </a:r>
            <a:r>
              <a:rPr kumimoji="0" lang="cs-CZ" sz="1400" b="0" i="0" u="none" strike="noStrike" cap="none" normalizeH="0" baseline="0" dirty="0" smtClean="0">
                <a:ln>
                  <a:noFill/>
                </a:ln>
                <a:effectLst/>
                <a:ea typeface="Times New Roman" pitchFamily="18" charset="0"/>
                <a:cs typeface="Arial" pitchFamily="34" charset="0"/>
              </a:rPr>
              <a:t> zdravotnický prostředek, aktivní zdravotnický prostředek rizikové třídy </a:t>
            </a:r>
            <a:r>
              <a:rPr kumimoji="0" lang="cs-CZ" sz="1400" b="0" i="0" u="none" strike="noStrike" cap="none" normalizeH="0" baseline="0" dirty="0" err="1" smtClean="0">
                <a:ln>
                  <a:noFill/>
                </a:ln>
                <a:effectLst/>
                <a:ea typeface="Times New Roman" pitchFamily="18" charset="0"/>
                <a:cs typeface="Arial" pitchFamily="34" charset="0"/>
              </a:rPr>
              <a:t>IIb</a:t>
            </a:r>
            <a:r>
              <a:rPr kumimoji="0" lang="cs-CZ" sz="1400" b="0" i="0" u="none" strike="noStrike" cap="none" normalizeH="0" baseline="0" dirty="0" smtClean="0">
                <a:ln>
                  <a:noFill/>
                </a:ln>
                <a:effectLst/>
                <a:ea typeface="Times New Roman" pitchFamily="18" charset="0"/>
                <a:cs typeface="Arial" pitchFamily="34" charset="0"/>
              </a:rPr>
              <a:t> nebo III a zdravotnický prostředek, u něhož to stanovil výrobce, může obsluhovat pouze osoba, která </a:t>
            </a:r>
            <a:endParaRPr kumimoji="0" lang="cs-CZ" sz="1400" b="0" i="0" u="none" strike="noStrike" cap="none" normalizeH="0" baseline="0" dirty="0" smtClean="0">
              <a:ln>
                <a:noFill/>
              </a:ln>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400" b="0" i="0" u="none" strike="noStrike" cap="none" normalizeH="0" baseline="0" dirty="0" smtClean="0">
                <a:ln>
                  <a:noFill/>
                </a:ln>
                <a:effectLst/>
                <a:ea typeface="Times New Roman" pitchFamily="18" charset="0"/>
                <a:cs typeface="Arial" pitchFamily="34" charset="0"/>
              </a:rPr>
              <a:t> </a:t>
            </a:r>
            <a:endParaRPr kumimoji="0" lang="cs-CZ" sz="1400" b="0" i="0" u="none" strike="noStrike" cap="none" normalizeH="0" baseline="0" dirty="0" smtClean="0">
              <a:ln>
                <a:noFill/>
              </a:ln>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400" b="0" i="0" u="none" strike="noStrike" cap="none" normalizeH="0" baseline="0" dirty="0" smtClean="0">
                <a:ln>
                  <a:noFill/>
                </a:ln>
                <a:effectLst/>
                <a:ea typeface="Times New Roman" pitchFamily="18" charset="0"/>
                <a:cs typeface="Arial" pitchFamily="34" charset="0"/>
              </a:rPr>
              <a:t>a) absolvovala instruktáž k příslušnému zdravotnickému prostředku nebo k některému zdravotnickému prostředku totožného typu provedenou v souladu s příslušným návodem k použití a </a:t>
            </a:r>
            <a:endParaRPr kumimoji="0" lang="cs-CZ" sz="1400" b="0" i="0" u="none" strike="noStrike" cap="none" normalizeH="0" baseline="0" dirty="0" smtClean="0">
              <a:ln>
                <a:noFill/>
              </a:ln>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400" b="0" i="0" u="none" strike="noStrike" cap="none" normalizeH="0" baseline="0" dirty="0" smtClean="0">
                <a:ln>
                  <a:noFill/>
                </a:ln>
                <a:effectLst/>
                <a:ea typeface="Times New Roman" pitchFamily="18" charset="0"/>
                <a:cs typeface="Arial" pitchFamily="34" charset="0"/>
              </a:rPr>
              <a:t> </a:t>
            </a:r>
            <a:endParaRPr kumimoji="0" lang="cs-CZ" sz="1400" b="0" i="0" u="none" strike="noStrike" cap="none" normalizeH="0" baseline="0" dirty="0" smtClean="0">
              <a:ln>
                <a:noFill/>
              </a:ln>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400" b="0" i="0" u="none" strike="noStrike" cap="none" normalizeH="0" baseline="0" dirty="0" smtClean="0">
                <a:ln>
                  <a:noFill/>
                </a:ln>
                <a:effectLst/>
                <a:ea typeface="Times New Roman" pitchFamily="18" charset="0"/>
                <a:cs typeface="Arial" pitchFamily="34" charset="0"/>
              </a:rPr>
              <a:t>b) byla seznámena s riziky spojenými s používáním uvedeného zdravotnického prostředku. </a:t>
            </a:r>
            <a:endParaRPr kumimoji="0" lang="cs-CZ" sz="1400" b="0" i="0" u="none" strike="noStrike" cap="none" normalizeH="0" baseline="0" dirty="0" smtClean="0">
              <a:ln>
                <a:noFill/>
              </a:ln>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400" b="0" i="0" u="none" strike="noStrike" cap="none" normalizeH="0" baseline="0" dirty="0" smtClean="0">
                <a:ln>
                  <a:noFill/>
                </a:ln>
                <a:effectLst/>
                <a:ea typeface="Times New Roman" pitchFamily="18" charset="0"/>
                <a:cs typeface="Arial" pitchFamily="34" charset="0"/>
              </a:rPr>
              <a:t> </a:t>
            </a:r>
            <a:endParaRPr kumimoji="0" lang="cs-CZ" sz="1400" b="0" i="0" u="none" strike="noStrike" cap="none" normalizeH="0" baseline="0" dirty="0" smtClean="0">
              <a:ln>
                <a:noFill/>
              </a:ln>
              <a:effectLst/>
              <a:cs typeface="Arial" pitchFamily="34" charset="0"/>
            </a:endParaRPr>
          </a:p>
          <a:p>
            <a:pPr eaLnBrk="0" fontAlgn="base" hangingPunct="0">
              <a:spcBef>
                <a:spcPct val="0"/>
              </a:spcBef>
              <a:spcAft>
                <a:spcPct val="0"/>
              </a:spcAft>
            </a:pPr>
            <a:r>
              <a:rPr kumimoji="0" lang="cs-CZ" sz="1400" b="0" i="0" u="none" strike="noStrike" cap="none" normalizeH="0" baseline="0" dirty="0" smtClean="0">
                <a:ln>
                  <a:noFill/>
                </a:ln>
                <a:effectLst/>
                <a:ea typeface="Times New Roman" pitchFamily="18" charset="0"/>
                <a:cs typeface="Arial" pitchFamily="34" charset="0"/>
              </a:rPr>
              <a:t>	(2) Instruktáž může provádět pouze osoba, která na základě odpovídajícího vzdělání, praktických zkušeností a proškolení výrobcem, nebo jím pověřenou osobou, popřípadě</a:t>
            </a:r>
            <a:r>
              <a:rPr kumimoji="0" lang="cs-CZ" sz="1400" b="0" i="0" u="none" strike="noStrike" cap="none" normalizeH="0" dirty="0" smtClean="0">
                <a:ln>
                  <a:noFill/>
                </a:ln>
                <a:effectLst/>
                <a:ea typeface="Times New Roman" pitchFamily="18" charset="0"/>
                <a:cs typeface="Arial" pitchFamily="34" charset="0"/>
              </a:rPr>
              <a:t> zplnomocněným zástupcem daného výrobce</a:t>
            </a:r>
            <a:r>
              <a:rPr kumimoji="0" lang="cs-CZ" sz="1400" b="0" i="0" u="none" strike="noStrike" cap="none" normalizeH="0" baseline="0" dirty="0" smtClean="0">
                <a:ln>
                  <a:noFill/>
                </a:ln>
                <a:effectLst/>
                <a:ea typeface="Times New Roman" pitchFamily="18" charset="0"/>
                <a:cs typeface="Arial" pitchFamily="34" charset="0"/>
              </a:rPr>
              <a:t> nebo jím pověřenou osobou poskytuje dostatečnou záruku odborného provádění instruktáže o správném používání daného zdravotnického prostředku. </a:t>
            </a:r>
            <a:r>
              <a:rPr lang="cs-CZ" sz="1400" dirty="0" smtClean="0"/>
              <a:t>Poskytovatel zdravotních služeb, který používá tyto zdravotnické prostředky, je povinen zajistit provedení instruktáže pracovníků, kteří jsou určeni k jejich používání či obsluze.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400" b="0" i="0" u="none" strike="noStrike" cap="none" normalizeH="0" baseline="0" dirty="0" smtClean="0">
              <a:ln>
                <a:noFill/>
              </a:ln>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400" b="0" i="0" u="none" strike="noStrike" cap="none" normalizeH="0" baseline="0" dirty="0" smtClean="0">
                <a:ln>
                  <a:noFill/>
                </a:ln>
                <a:effectLst/>
                <a:ea typeface="Times New Roman" pitchFamily="18"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400" b="0" i="0" u="none" strike="noStrike" cap="none" normalizeH="0" baseline="0" dirty="0" smtClean="0">
                <a:ln>
                  <a:noFill/>
                </a:ln>
                <a:effectLst/>
                <a:ea typeface="Times New Roman" pitchFamily="18" charset="0"/>
                <a:cs typeface="Arial" pitchFamily="34" charset="0"/>
              </a:rPr>
              <a:t>	(3) Poskytovatel zdravotních služeb je povinen vést a uchovávat informace o všech provedených instruktážích. Tyto informace je povinen uchovávat po dobu 1 roku ode dne vyřazení zdravotnického prostředku z používání</a:t>
            </a:r>
            <a:r>
              <a:rPr kumimoji="0" lang="cs-CZ" sz="1400" b="0" i="0" u="none" strike="noStrike" cap="none" normalizeH="0" baseline="0" dirty="0" smtClean="0">
                <a:ln>
                  <a:noFill/>
                </a:ln>
                <a:effectLst/>
                <a:cs typeface="Arial" pitchFamily="34" charset="0"/>
              </a:rPr>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Servis a revize</a:t>
            </a:r>
            <a:endParaRPr lang="cs-CZ" dirty="0"/>
          </a:p>
        </p:txBody>
      </p:sp>
      <p:sp>
        <p:nvSpPr>
          <p:cNvPr id="4" name="TextovéPole 3"/>
          <p:cNvSpPr txBox="1"/>
          <p:nvPr/>
        </p:nvSpPr>
        <p:spPr>
          <a:xfrm>
            <a:off x="539552" y="1196752"/>
            <a:ext cx="8064896" cy="5355312"/>
          </a:xfrm>
          <a:prstGeom prst="rect">
            <a:avLst/>
          </a:prstGeom>
          <a:noFill/>
        </p:spPr>
        <p:txBody>
          <a:bodyPr wrap="square" rtlCol="0">
            <a:spAutoFit/>
          </a:bodyPr>
          <a:lstStyle/>
          <a:p>
            <a:r>
              <a:rPr lang="cs-CZ" b="1" dirty="0" smtClean="0"/>
              <a:t>Servis obsahuje</a:t>
            </a:r>
          </a:p>
          <a:p>
            <a:pPr lvl="1">
              <a:buFont typeface="Wingdings" pitchFamily="2" charset="2"/>
              <a:buChar char="§"/>
            </a:pPr>
            <a:r>
              <a:rPr lang="cs-CZ" dirty="0" smtClean="0"/>
              <a:t>opravy a </a:t>
            </a:r>
          </a:p>
          <a:p>
            <a:pPr lvl="1">
              <a:buFont typeface="Wingdings" pitchFamily="2" charset="2"/>
              <a:buChar char="§"/>
            </a:pPr>
            <a:r>
              <a:rPr lang="cs-CZ" dirty="0" smtClean="0"/>
              <a:t>bezpečnostně technickou kontrolu (údržbu)</a:t>
            </a:r>
          </a:p>
          <a:p>
            <a:pPr lvl="1">
              <a:buFont typeface="Wingdings" pitchFamily="2" charset="2"/>
              <a:buChar char="§"/>
            </a:pPr>
            <a:endParaRPr lang="cs-CZ" dirty="0" smtClean="0"/>
          </a:p>
          <a:p>
            <a:r>
              <a:rPr lang="cs-CZ" b="1" dirty="0" smtClean="0"/>
              <a:t>Oprava: </a:t>
            </a:r>
            <a:r>
              <a:rPr lang="cs-CZ" dirty="0" smtClean="0"/>
              <a:t>soubor úkonů, jimiž se poškozený zdravotnický prostředek vrátí do původního nebo provozuschopného stavu, přičemž nedojde ke změně technických parametrů nebo určeného účelu.</a:t>
            </a:r>
          </a:p>
          <a:p>
            <a:endParaRPr lang="cs-CZ" dirty="0" smtClean="0"/>
          </a:p>
          <a:p>
            <a:r>
              <a:rPr lang="cs-CZ" b="1" dirty="0" smtClean="0"/>
              <a:t>Bezpečnostně technické kontroly:</a:t>
            </a:r>
            <a:r>
              <a:rPr lang="cs-CZ" dirty="0" smtClean="0"/>
              <a:t> realizace pravidelných kontrol a dalších úkonů směřujících k zachování bezpečnosti a plné funkčnosti zdravotnického prostředku.</a:t>
            </a:r>
          </a:p>
          <a:p>
            <a:endParaRPr lang="cs-CZ" dirty="0" smtClean="0"/>
          </a:p>
          <a:p>
            <a:r>
              <a:rPr lang="cs-CZ" b="1" dirty="0" smtClean="0"/>
              <a:t>Revize (periodická)</a:t>
            </a:r>
            <a:r>
              <a:rPr lang="cs-CZ" b="1" i="1" dirty="0" smtClean="0"/>
              <a:t>: </a:t>
            </a:r>
            <a:r>
              <a:rPr lang="cs-CZ" i="1" dirty="0" smtClean="0"/>
              <a:t>soubor úkonů (prohlídky, měření), jimiž se kontroluje bezpečnostní a funkční stav technického díla, výrobku za účelem potvrdit, že tento stav odpovídá technickým předpisům a technickým normám, které se vztahovaly na technické dílo, výrobek v době jeho vzniku (návrhu, výroby, zhotovení)</a:t>
            </a:r>
          </a:p>
          <a:p>
            <a:endParaRPr lang="cs-CZ" dirty="0" smtClean="0"/>
          </a:p>
          <a:p>
            <a:r>
              <a:rPr lang="cs-CZ" dirty="0" smtClean="0"/>
              <a:t>(</a:t>
            </a:r>
            <a:r>
              <a:rPr lang="cs-CZ" i="1" dirty="0" smtClean="0"/>
              <a:t>Není systémové a logické vyčleňovat revize mimo údržbu, pokud se jedná o periodické revize elektrických, tlakových, plynových a zdvihacích zařízení, konané během užívání výrobku, tedy i ZP. Jedině výchozí revize nejsou úkony údržby</a:t>
            </a:r>
            <a:r>
              <a:rPr lang="cs-CZ" dirty="0" smtClean="0"/>
              <a:t>)</a:t>
            </a:r>
            <a:endParaRPr lang="cs-C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Údržba</a:t>
            </a:r>
            <a:br>
              <a:rPr lang="cs-CZ" dirty="0" smtClean="0"/>
            </a:br>
            <a:r>
              <a:rPr lang="cs-CZ" sz="1800" dirty="0" smtClean="0"/>
              <a:t>(odst. 1-6 převzaty ze zákona „in </a:t>
            </a:r>
            <a:r>
              <a:rPr lang="cs-CZ" sz="1800" dirty="0" err="1" smtClean="0"/>
              <a:t>extenso</a:t>
            </a:r>
            <a:r>
              <a:rPr lang="cs-CZ" sz="1800" dirty="0" smtClean="0"/>
              <a:t>“)</a:t>
            </a:r>
            <a:endParaRPr lang="cs-CZ" sz="1800" dirty="0"/>
          </a:p>
        </p:txBody>
      </p:sp>
      <p:sp>
        <p:nvSpPr>
          <p:cNvPr id="25601" name="Rectangle 1"/>
          <p:cNvSpPr>
            <a:spLocks noChangeArrowheads="1"/>
          </p:cNvSpPr>
          <p:nvPr/>
        </p:nvSpPr>
        <p:spPr bwMode="auto">
          <a:xfrm>
            <a:off x="467544" y="1628800"/>
            <a:ext cx="8136904"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r>
              <a:rPr kumimoji="0" lang="cs-CZ" b="0" i="0" u="none" strike="noStrike" cap="none" normalizeH="0" baseline="0" dirty="0" smtClean="0">
                <a:ln>
                  <a:noFill/>
                </a:ln>
                <a:effectLst/>
                <a:ea typeface="Times New Roman" pitchFamily="18" charset="0"/>
                <a:cs typeface="Arial" pitchFamily="34" charset="0"/>
              </a:rPr>
              <a:t>(1) Bezpečnostně technickou kontrolou se rozumí realizace pravidelných úkonů směřujících k zachování bezpečnosti a plné funkčnosti zdravotnického prostředku. </a:t>
            </a:r>
            <a:endParaRPr kumimoji="0" lang="cs-CZ" b="0" i="0" u="none" strike="noStrike" cap="none" normalizeH="0" baseline="0" dirty="0" smtClean="0">
              <a:ln>
                <a:noFill/>
              </a:ln>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b="0" i="0" u="none" strike="noStrike" cap="none" normalizeH="0" baseline="0" dirty="0" smtClean="0">
                <a:ln>
                  <a:noFill/>
                </a:ln>
                <a:effectLst/>
                <a:ea typeface="Times New Roman" pitchFamily="18" charset="0"/>
                <a:cs typeface="Arial" pitchFamily="34" charset="0"/>
              </a:rPr>
              <a:t> </a:t>
            </a:r>
            <a:endParaRPr kumimoji="0" lang="cs-CZ" b="0" i="0" u="none" strike="noStrike" cap="none" normalizeH="0" baseline="0" dirty="0" smtClean="0">
              <a:ln>
                <a:noFill/>
              </a:ln>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b="0" i="0" u="none" strike="noStrike" cap="none" normalizeH="0" baseline="0" dirty="0" smtClean="0">
                <a:ln>
                  <a:noFill/>
                </a:ln>
                <a:effectLst/>
                <a:ea typeface="Times New Roman" pitchFamily="18" charset="0"/>
                <a:cs typeface="Arial" pitchFamily="34" charset="0"/>
              </a:rPr>
              <a:t>	(2) </a:t>
            </a:r>
            <a:r>
              <a:rPr kumimoji="0" lang="cs-CZ" b="1" i="0" u="none" strike="noStrike" cap="none" normalizeH="0" baseline="0" dirty="0" smtClean="0">
                <a:ln>
                  <a:noFill/>
                </a:ln>
                <a:effectLst/>
                <a:ea typeface="Times New Roman" pitchFamily="18" charset="0"/>
                <a:cs typeface="Arial" pitchFamily="34" charset="0"/>
              </a:rPr>
              <a:t>Součástí bezpečnostně technické kontroly je provádění elektrické kontroly zdravotnického prostředku, který je elektrickým zařízením. </a:t>
            </a:r>
            <a:endParaRPr kumimoji="0" lang="cs-CZ" b="0" i="0" u="none" strike="noStrike" cap="none" normalizeH="0" baseline="0" dirty="0" smtClean="0">
              <a:ln>
                <a:noFill/>
              </a:ln>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b="0" i="0" u="none" strike="noStrike" cap="none" normalizeH="0" baseline="0" dirty="0" smtClean="0">
                <a:ln>
                  <a:noFill/>
                </a:ln>
                <a:effectLst/>
                <a:ea typeface="Times New Roman" pitchFamily="18" charset="0"/>
                <a:cs typeface="Arial" pitchFamily="34" charset="0"/>
              </a:rPr>
              <a:t> </a:t>
            </a:r>
            <a:endParaRPr kumimoji="0" lang="cs-CZ" b="0" i="0" u="none" strike="noStrike" cap="none" normalizeH="0" baseline="0" dirty="0" smtClean="0">
              <a:ln>
                <a:noFill/>
              </a:ln>
              <a:effectLst/>
              <a:cs typeface="Arial" pitchFamily="34" charset="0"/>
            </a:endParaRPr>
          </a:p>
          <a:p>
            <a:pPr lvl="0" eaLnBrk="0" fontAlgn="base" hangingPunct="0">
              <a:spcBef>
                <a:spcPct val="0"/>
              </a:spcBef>
              <a:spcAft>
                <a:spcPct val="0"/>
              </a:spcAft>
            </a:pPr>
            <a:r>
              <a:rPr kumimoji="0" lang="cs-CZ" b="0" i="0" u="none" strike="noStrike" cap="none" normalizeH="0" baseline="0" dirty="0" smtClean="0">
                <a:ln>
                  <a:noFill/>
                </a:ln>
                <a:effectLst/>
                <a:ea typeface="Times New Roman" pitchFamily="18" charset="0"/>
                <a:cs typeface="Arial" pitchFamily="34" charset="0"/>
              </a:rPr>
              <a:t>	(3) </a:t>
            </a:r>
            <a:r>
              <a:rPr lang="cs-CZ" dirty="0" smtClean="0">
                <a:ea typeface="Times New Roman" pitchFamily="18" charset="0"/>
                <a:cs typeface="Arial" pitchFamily="34" charset="0"/>
              </a:rPr>
              <a:t>Bezpečnostně technická kontrola </a:t>
            </a:r>
            <a:r>
              <a:rPr kumimoji="0" lang="cs-CZ" b="0" i="0" u="none" strike="noStrike" cap="none" normalizeH="0" baseline="0" dirty="0" smtClean="0">
                <a:ln>
                  <a:noFill/>
                </a:ln>
                <a:effectLst/>
                <a:ea typeface="Times New Roman" pitchFamily="18" charset="0"/>
                <a:cs typeface="Arial" pitchFamily="34" charset="0"/>
              </a:rPr>
              <a:t>se provádí u zdravotnického prostředku s ohledem na jeho zatřídění do rizikové třídy, v rozsahu a četnosti stanovené výrobcem. Pokud výrobce nestanoví četnost </a:t>
            </a:r>
            <a:r>
              <a:rPr lang="cs-CZ" dirty="0" smtClean="0">
                <a:ea typeface="Times New Roman" pitchFamily="18" charset="0"/>
                <a:cs typeface="Arial" pitchFamily="34" charset="0"/>
              </a:rPr>
              <a:t>bezpečnostně technické kontroly</a:t>
            </a:r>
            <a:r>
              <a:rPr lang="cs-CZ" b="1" dirty="0" smtClean="0">
                <a:ea typeface="Times New Roman" pitchFamily="18" charset="0"/>
                <a:cs typeface="Arial" pitchFamily="34" charset="0"/>
              </a:rPr>
              <a:t> </a:t>
            </a:r>
            <a:r>
              <a:rPr kumimoji="0" lang="cs-CZ" b="0" i="0" u="none" strike="noStrike" cap="none" normalizeH="0" baseline="0" dirty="0" smtClean="0">
                <a:ln>
                  <a:noFill/>
                </a:ln>
                <a:effectLst/>
                <a:ea typeface="Times New Roman" pitchFamily="18" charset="0"/>
                <a:cs typeface="Arial" pitchFamily="34" charset="0"/>
              </a:rPr>
              <a:t>u zdravotnického prostředku, který je připojen ke zdroji elektrické energie, provádí se</a:t>
            </a:r>
            <a:r>
              <a:rPr lang="cs-CZ" dirty="0" smtClean="0">
                <a:ea typeface="Times New Roman" pitchFamily="18" charset="0"/>
                <a:cs typeface="Arial" pitchFamily="34" charset="0"/>
              </a:rPr>
              <a:t> bezpečnostně technická kontrola</a:t>
            </a:r>
            <a:r>
              <a:rPr kumimoji="0" lang="cs-CZ" b="0" i="0" u="none" strike="noStrike" cap="none" normalizeH="0" baseline="0" dirty="0" smtClean="0">
                <a:ln>
                  <a:noFill/>
                </a:ln>
                <a:effectLst/>
                <a:ea typeface="Times New Roman" pitchFamily="18" charset="0"/>
                <a:cs typeface="Arial" pitchFamily="34" charset="0"/>
              </a:rPr>
              <a:t>  minimálně každé 2 roky. </a:t>
            </a:r>
            <a:endParaRPr kumimoji="0" lang="cs-CZ" b="0" i="0" u="none" strike="noStrike" cap="none" normalizeH="0" baseline="0" dirty="0" smtClean="0">
              <a:ln>
                <a:noFill/>
              </a:ln>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endParaRPr kumimoji="0" lang="cs-CZ"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endParaRPr kumimoji="0" lang="cs-CZ" sz="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Údržba (pokračování)</a:t>
            </a:r>
            <a:endParaRPr lang="cs-CZ" dirty="0"/>
          </a:p>
        </p:txBody>
      </p:sp>
      <p:sp>
        <p:nvSpPr>
          <p:cNvPr id="4" name="TextovéPole 3"/>
          <p:cNvSpPr txBox="1"/>
          <p:nvPr/>
        </p:nvSpPr>
        <p:spPr>
          <a:xfrm>
            <a:off x="539552" y="1124744"/>
            <a:ext cx="7992888" cy="4893647"/>
          </a:xfrm>
          <a:prstGeom prst="rect">
            <a:avLst/>
          </a:prstGeom>
          <a:noFill/>
        </p:spPr>
        <p:txBody>
          <a:bodyPr wrap="square" rtlCol="0">
            <a:spAutoFit/>
          </a:bodyPr>
          <a:lstStyle/>
          <a:p>
            <a:pPr lvl="0" eaLnBrk="0" fontAlgn="base" hangingPunct="0">
              <a:spcBef>
                <a:spcPct val="0"/>
              </a:spcBef>
              <a:spcAft>
                <a:spcPct val="0"/>
              </a:spcAft>
            </a:pPr>
            <a:r>
              <a:rPr lang="cs-CZ" dirty="0" smtClean="0">
                <a:solidFill>
                  <a:srgbClr val="FF0000"/>
                </a:solidFill>
                <a:latin typeface="Arial" pitchFamily="34" charset="0"/>
                <a:ea typeface="Times New Roman" pitchFamily="18" charset="0"/>
                <a:cs typeface="Arial" pitchFamily="34" charset="0"/>
              </a:rPr>
              <a:t>	</a:t>
            </a:r>
            <a:r>
              <a:rPr lang="cs-CZ" sz="1400" dirty="0" smtClean="0">
                <a:ea typeface="Times New Roman" pitchFamily="18" charset="0"/>
                <a:cs typeface="Arial" pitchFamily="34" charset="0"/>
              </a:rPr>
              <a:t>(4) Osoba provádějící servis, která provádí bezpečnostně technické kontroly, je povinna </a:t>
            </a:r>
            <a:endParaRPr lang="cs-CZ" sz="1400" dirty="0" smtClean="0">
              <a:cs typeface="Arial" pitchFamily="34" charset="0"/>
            </a:endParaRPr>
          </a:p>
          <a:p>
            <a:pPr lvl="0" eaLnBrk="0" fontAlgn="base" hangingPunct="0">
              <a:spcBef>
                <a:spcPct val="0"/>
              </a:spcBef>
              <a:spcAft>
                <a:spcPct val="0"/>
              </a:spcAft>
            </a:pPr>
            <a:r>
              <a:rPr lang="cs-CZ" sz="1400" dirty="0" smtClean="0">
                <a:ea typeface="Times New Roman" pitchFamily="18" charset="0"/>
                <a:cs typeface="Arial" pitchFamily="34" charset="0"/>
              </a:rPr>
              <a:t> </a:t>
            </a:r>
            <a:endParaRPr lang="cs-CZ" sz="1400" dirty="0" smtClean="0">
              <a:cs typeface="Arial" pitchFamily="34" charset="0"/>
            </a:endParaRPr>
          </a:p>
          <a:p>
            <a:pPr lvl="0" eaLnBrk="0" fontAlgn="base" hangingPunct="0">
              <a:spcBef>
                <a:spcPct val="0"/>
              </a:spcBef>
              <a:spcAft>
                <a:spcPct val="0"/>
              </a:spcAft>
            </a:pPr>
            <a:r>
              <a:rPr lang="cs-CZ" sz="1400" dirty="0" smtClean="0">
                <a:ea typeface="Times New Roman" pitchFamily="18" charset="0"/>
                <a:cs typeface="Arial" pitchFamily="34" charset="0"/>
              </a:rPr>
              <a:t>a) zajistit, aby bezpečnostně technická kontrola byla prováděna výhradně zdravotnickými pracovníky nejméně s roční odbornou praxí a s odbornou způsobilostí k výkonu povolání </a:t>
            </a:r>
            <a:r>
              <a:rPr lang="cs-CZ" sz="1400" b="1" dirty="0" smtClean="0">
                <a:ea typeface="Times New Roman" pitchFamily="18" charset="0"/>
                <a:cs typeface="Arial" pitchFamily="34" charset="0"/>
              </a:rPr>
              <a:t>biomedicínského technika, biomedicínského inženýra, klinického technika, klinického inženýra,</a:t>
            </a:r>
            <a:r>
              <a:rPr lang="cs-CZ" sz="1400" dirty="0" smtClean="0">
                <a:ea typeface="Times New Roman" pitchFamily="18" charset="0"/>
                <a:cs typeface="Arial" pitchFamily="34" charset="0"/>
              </a:rPr>
              <a:t> </a:t>
            </a:r>
            <a:r>
              <a:rPr lang="cs-CZ" sz="1400" dirty="0" err="1" smtClean="0">
                <a:ea typeface="Times New Roman" pitchFamily="18" charset="0"/>
                <a:cs typeface="Arial" pitchFamily="34" charset="0"/>
              </a:rPr>
              <a:t>ortotika</a:t>
            </a:r>
            <a:r>
              <a:rPr lang="cs-CZ" sz="1400" dirty="0" smtClean="0">
                <a:ea typeface="Times New Roman" pitchFamily="18" charset="0"/>
                <a:cs typeface="Arial" pitchFamily="34" charset="0"/>
              </a:rPr>
              <a:t>-protetika, nebo pracovníky nejméně s tříletou odbornou praxí v oblasti bezpečnostně technických kontrol  zdravotnických prostředků, nebo pracovníky osoby provádějící servis, a to s nejméně tříměsíční odbornou praxí u osoby provádějící servis, </a:t>
            </a:r>
            <a:endParaRPr lang="cs-CZ" sz="1400" dirty="0" smtClean="0">
              <a:cs typeface="Arial" pitchFamily="34" charset="0"/>
            </a:endParaRPr>
          </a:p>
          <a:p>
            <a:pPr lvl="0" eaLnBrk="0" fontAlgn="base" hangingPunct="0">
              <a:spcBef>
                <a:spcPct val="0"/>
              </a:spcBef>
              <a:spcAft>
                <a:spcPct val="0"/>
              </a:spcAft>
            </a:pPr>
            <a:r>
              <a:rPr lang="cs-CZ" sz="1400" dirty="0" smtClean="0">
                <a:ea typeface="Times New Roman" pitchFamily="18" charset="0"/>
                <a:cs typeface="Arial" pitchFamily="34" charset="0"/>
              </a:rPr>
              <a:t> </a:t>
            </a:r>
            <a:endParaRPr lang="cs-CZ" sz="1400" dirty="0" smtClean="0">
              <a:cs typeface="Arial" pitchFamily="34" charset="0"/>
            </a:endParaRPr>
          </a:p>
          <a:p>
            <a:pPr lvl="0" eaLnBrk="0" fontAlgn="base" hangingPunct="0">
              <a:spcBef>
                <a:spcPct val="0"/>
              </a:spcBef>
              <a:spcAft>
                <a:spcPct val="0"/>
              </a:spcAft>
            </a:pPr>
            <a:r>
              <a:rPr lang="cs-CZ" sz="1400" dirty="0" smtClean="0">
                <a:ea typeface="Times New Roman" pitchFamily="18" charset="0"/>
                <a:cs typeface="Arial" pitchFamily="34" charset="0"/>
              </a:rPr>
              <a:t>b) zajistit u všech pracovníků provádějících bezpečnostně technickou kontrolu jejich </a:t>
            </a:r>
            <a:r>
              <a:rPr lang="cs-CZ" sz="1400" b="1" dirty="0" smtClean="0">
                <a:ea typeface="Times New Roman" pitchFamily="18" charset="0"/>
                <a:cs typeface="Arial" pitchFamily="34" charset="0"/>
              </a:rPr>
              <a:t>školení výrobcem </a:t>
            </a:r>
            <a:r>
              <a:rPr lang="cs-CZ" sz="1400" b="1" dirty="0" smtClean="0"/>
              <a:t>nebo jím pověřenou osobou, popřípadě zplnomocněným zástupcem daného výrobce nebo jím pověřenou osobou</a:t>
            </a:r>
            <a:r>
              <a:rPr lang="cs-CZ" sz="1400" dirty="0" smtClean="0">
                <a:ea typeface="Times New Roman" pitchFamily="18" charset="0"/>
                <a:cs typeface="Arial" pitchFamily="34" charset="0"/>
              </a:rPr>
              <a:t>, </a:t>
            </a:r>
            <a:endParaRPr lang="cs-CZ" sz="1400" dirty="0" smtClean="0">
              <a:cs typeface="Arial" pitchFamily="34" charset="0"/>
            </a:endParaRPr>
          </a:p>
          <a:p>
            <a:pPr lvl="0" eaLnBrk="0" fontAlgn="base" hangingPunct="0">
              <a:spcBef>
                <a:spcPct val="0"/>
              </a:spcBef>
              <a:spcAft>
                <a:spcPct val="0"/>
              </a:spcAft>
            </a:pPr>
            <a:r>
              <a:rPr lang="cs-CZ" sz="1400" dirty="0" smtClean="0">
                <a:ea typeface="Times New Roman" pitchFamily="18" charset="0"/>
                <a:cs typeface="Arial" pitchFamily="34" charset="0"/>
              </a:rPr>
              <a:t> </a:t>
            </a:r>
            <a:endParaRPr lang="cs-CZ" sz="1400" dirty="0" smtClean="0">
              <a:cs typeface="Arial" pitchFamily="34" charset="0"/>
            </a:endParaRPr>
          </a:p>
          <a:p>
            <a:pPr lvl="0" eaLnBrk="0" fontAlgn="base" hangingPunct="0">
              <a:spcBef>
                <a:spcPct val="0"/>
              </a:spcBef>
              <a:spcAft>
                <a:spcPct val="0"/>
              </a:spcAft>
            </a:pPr>
            <a:r>
              <a:rPr lang="cs-CZ" sz="1400" dirty="0" smtClean="0">
                <a:ea typeface="Times New Roman" pitchFamily="18" charset="0"/>
                <a:cs typeface="Arial" pitchFamily="34" charset="0"/>
              </a:rPr>
              <a:t>c) pokud se jedná o bezpečnostně technickou kontrolu zdravotnického prostředku, který je elektrickým zařízením, zajistit, aby vedle požadavků podle písmene a) pracovníci provádějící tuto bezpečnostně technickou kontrolu zároveň </a:t>
            </a:r>
            <a:endParaRPr lang="cs-CZ" sz="1400" dirty="0" smtClean="0">
              <a:cs typeface="Arial" pitchFamily="34" charset="0"/>
            </a:endParaRPr>
          </a:p>
          <a:p>
            <a:pPr lvl="0" eaLnBrk="0" fontAlgn="base" hangingPunct="0">
              <a:spcBef>
                <a:spcPct val="0"/>
              </a:spcBef>
              <a:spcAft>
                <a:spcPct val="0"/>
              </a:spcAft>
            </a:pPr>
            <a:r>
              <a:rPr lang="cs-CZ" sz="1400" dirty="0" smtClean="0">
                <a:ea typeface="Times New Roman" pitchFamily="18" charset="0"/>
                <a:cs typeface="Arial" pitchFamily="34" charset="0"/>
              </a:rPr>
              <a:t>1. splňovali požadavky na pracovníky pro samostatnou činnost podle jiného právního předpisu upravujícího odbornou způsobilost v elektrotechnice, nebo </a:t>
            </a:r>
            <a:endParaRPr lang="cs-CZ" sz="1400" dirty="0" smtClean="0">
              <a:cs typeface="Arial" pitchFamily="34" charset="0"/>
            </a:endParaRPr>
          </a:p>
          <a:p>
            <a:pPr lvl="0" eaLnBrk="0" fontAlgn="base" hangingPunct="0">
              <a:spcBef>
                <a:spcPct val="0"/>
              </a:spcBef>
              <a:spcAft>
                <a:spcPct val="0"/>
              </a:spcAft>
            </a:pPr>
            <a:r>
              <a:rPr lang="cs-CZ" sz="1400" dirty="0" smtClean="0">
                <a:ea typeface="Times New Roman" pitchFamily="18" charset="0"/>
                <a:cs typeface="Arial" pitchFamily="34" charset="0"/>
              </a:rPr>
              <a:t>2. splňovali požadavky na pracovníky znalé podle jiného právního předpisu upravujícího odbornou způsobilost v elektrotechnice s dohledem osoby podle bodu 1, a </a:t>
            </a:r>
            <a:endParaRPr lang="cs-CZ" sz="1400" dirty="0" smtClean="0">
              <a:cs typeface="Arial" pitchFamily="34" charset="0"/>
            </a:endParaRPr>
          </a:p>
          <a:p>
            <a:pPr lvl="0" eaLnBrk="0" fontAlgn="base" hangingPunct="0">
              <a:spcBef>
                <a:spcPct val="0"/>
              </a:spcBef>
              <a:spcAft>
                <a:spcPct val="0"/>
              </a:spcAft>
            </a:pPr>
            <a:r>
              <a:rPr lang="cs-CZ" sz="1400" dirty="0" smtClean="0">
                <a:ea typeface="Times New Roman" pitchFamily="18" charset="0"/>
                <a:cs typeface="Arial" pitchFamily="34" charset="0"/>
              </a:rPr>
              <a:t> </a:t>
            </a:r>
            <a:endParaRPr lang="cs-CZ" sz="1400" dirty="0" smtClean="0">
              <a:cs typeface="Arial" pitchFamily="34" charset="0"/>
            </a:endParaRPr>
          </a:p>
          <a:p>
            <a:pPr lvl="0" eaLnBrk="0" fontAlgn="base" hangingPunct="0">
              <a:spcBef>
                <a:spcPct val="0"/>
              </a:spcBef>
              <a:spcAft>
                <a:spcPct val="0"/>
              </a:spcAft>
            </a:pPr>
            <a:r>
              <a:rPr lang="cs-CZ" sz="1400" dirty="0" smtClean="0">
                <a:ea typeface="Times New Roman" pitchFamily="18" charset="0"/>
                <a:cs typeface="Arial" pitchFamily="34" charset="0"/>
              </a:rPr>
              <a:t>d) zajistit odpovídající materiálně technické vybavení pro provádění </a:t>
            </a:r>
            <a:r>
              <a:rPr lang="cs-CZ" sz="1400" dirty="0" smtClean="0"/>
              <a:t>bezpečnostně technické kontroly.</a:t>
            </a:r>
            <a:r>
              <a:rPr lang="cs-CZ" sz="1400" dirty="0" smtClean="0">
                <a:ea typeface="Times New Roman" pitchFamily="18" charset="0"/>
                <a:cs typeface="Arial" pitchFamily="34" charset="0"/>
              </a:rPr>
              <a:t> </a:t>
            </a:r>
            <a:endParaRPr lang="cs-CZ" sz="1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Údržba (pokračování)</a:t>
            </a:r>
            <a:endParaRPr lang="cs-CZ" dirty="0"/>
          </a:p>
        </p:txBody>
      </p:sp>
      <p:sp>
        <p:nvSpPr>
          <p:cNvPr id="3" name="TextovéPole 2"/>
          <p:cNvSpPr txBox="1"/>
          <p:nvPr/>
        </p:nvSpPr>
        <p:spPr>
          <a:xfrm>
            <a:off x="827584" y="1988840"/>
            <a:ext cx="7344816" cy="2831544"/>
          </a:xfrm>
          <a:prstGeom prst="rect">
            <a:avLst/>
          </a:prstGeom>
          <a:noFill/>
        </p:spPr>
        <p:txBody>
          <a:bodyPr wrap="square" rtlCol="0">
            <a:spAutoFit/>
          </a:bodyPr>
          <a:lstStyle/>
          <a:p>
            <a:pPr lvl="0" eaLnBrk="0" fontAlgn="base" hangingPunct="0">
              <a:spcBef>
                <a:spcPct val="0"/>
              </a:spcBef>
              <a:spcAft>
                <a:spcPct val="0"/>
              </a:spcAft>
            </a:pPr>
            <a:r>
              <a:rPr lang="cs-CZ" dirty="0" smtClean="0">
                <a:solidFill>
                  <a:srgbClr val="FF0000"/>
                </a:solidFill>
                <a:latin typeface="Arial" pitchFamily="34" charset="0"/>
                <a:ea typeface="Times New Roman" pitchFamily="18" charset="0"/>
                <a:cs typeface="Arial" pitchFamily="34" charset="0"/>
              </a:rPr>
              <a:t>	</a:t>
            </a:r>
            <a:r>
              <a:rPr lang="cs-CZ" dirty="0" smtClean="0">
                <a:ea typeface="Times New Roman" pitchFamily="18" charset="0"/>
                <a:cs typeface="Arial" pitchFamily="34" charset="0"/>
              </a:rPr>
              <a:t>(5)</a:t>
            </a:r>
            <a:r>
              <a:rPr lang="cs-CZ" b="1" dirty="0" smtClean="0"/>
              <a:t> </a:t>
            </a:r>
            <a:r>
              <a:rPr lang="cs-CZ" sz="1600" dirty="0" smtClean="0"/>
              <a:t>Po provedení bezpečnostně technické kontroly, musí osoba provádějící servis zajistit, aby pracovník provádějící bezpečnostně technickou kontrolu o této kontrole pořídil </a:t>
            </a:r>
            <a:r>
              <a:rPr lang="cs-CZ" sz="1600" b="1" dirty="0" smtClean="0"/>
              <a:t>písemný protokol</a:t>
            </a:r>
            <a:r>
              <a:rPr lang="cs-CZ" sz="1600" dirty="0" smtClean="0"/>
              <a:t>. Poskytovatel zdravotních služeb je povinen tento protokol uchovávat po celou dobu používání zdravotnického prostředku a dále po dobu </a:t>
            </a:r>
            <a:r>
              <a:rPr lang="cs-CZ" sz="1600" b="1" dirty="0" smtClean="0"/>
              <a:t>1 roku ode dne vyřazení</a:t>
            </a:r>
            <a:r>
              <a:rPr lang="cs-CZ" sz="1600" dirty="0" smtClean="0"/>
              <a:t> zdravotnického prostředku z používání </a:t>
            </a:r>
            <a:r>
              <a:rPr lang="cs-CZ" sz="1600" dirty="0" smtClean="0">
                <a:ea typeface="Times New Roman" pitchFamily="18" charset="0"/>
                <a:cs typeface="Arial" pitchFamily="34" charset="0"/>
              </a:rPr>
              <a:t>. </a:t>
            </a:r>
            <a:endParaRPr lang="cs-CZ" sz="1600" dirty="0" smtClean="0">
              <a:cs typeface="Arial" pitchFamily="34" charset="0"/>
            </a:endParaRPr>
          </a:p>
          <a:p>
            <a:pPr lvl="0" eaLnBrk="0" fontAlgn="base" hangingPunct="0">
              <a:spcBef>
                <a:spcPct val="0"/>
              </a:spcBef>
              <a:spcAft>
                <a:spcPct val="0"/>
              </a:spcAft>
            </a:pPr>
            <a:r>
              <a:rPr lang="cs-CZ" sz="1600" dirty="0" smtClean="0">
                <a:ea typeface="Times New Roman" pitchFamily="18" charset="0"/>
                <a:cs typeface="Arial" pitchFamily="34" charset="0"/>
              </a:rPr>
              <a:t> </a:t>
            </a:r>
            <a:endParaRPr lang="cs-CZ" sz="1600" dirty="0" smtClean="0">
              <a:cs typeface="Arial" pitchFamily="34" charset="0"/>
            </a:endParaRPr>
          </a:p>
          <a:p>
            <a:pPr lvl="0" eaLnBrk="0" fontAlgn="base" hangingPunct="0">
              <a:spcBef>
                <a:spcPct val="0"/>
              </a:spcBef>
              <a:spcAft>
                <a:spcPct val="0"/>
              </a:spcAft>
            </a:pPr>
            <a:r>
              <a:rPr lang="cs-CZ" sz="1600" dirty="0" smtClean="0">
                <a:ea typeface="Times New Roman" pitchFamily="18" charset="0"/>
                <a:cs typeface="Arial" pitchFamily="34" charset="0"/>
              </a:rPr>
              <a:t>	(6)</a:t>
            </a:r>
            <a:r>
              <a:rPr lang="cs-CZ" sz="1600" b="1" dirty="0" smtClean="0"/>
              <a:t> </a:t>
            </a:r>
            <a:r>
              <a:rPr lang="cs-CZ" sz="1600" dirty="0" smtClean="0"/>
              <a:t>Pokud není výrobcem stanoveno jinak, požadavky stanovené na pracovníky provádějící bezpečnostně technickou kontrolu se nevztahují na bezpečnostně technickou kontrolu prováděnou u zdravotnického prostředku rizikové třídy I bez měřicí funkce nebo u zdravotnického prostředku rizikové třídy I, který není elektrickým zařízením</a:t>
            </a:r>
            <a:r>
              <a:rPr lang="cs-CZ" sz="1600" dirty="0" smtClean="0">
                <a:ea typeface="Times New Roman" pitchFamily="18" charset="0"/>
                <a:cs typeface="Arial" pitchFamily="34" charset="0"/>
              </a:rPr>
              <a:t>. </a:t>
            </a:r>
            <a:endParaRPr lang="cs-CZ" sz="1600" dirty="0" smtClean="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Oprava</a:t>
            </a:r>
            <a:endParaRPr lang="cs-CZ" dirty="0"/>
          </a:p>
        </p:txBody>
      </p:sp>
      <p:sp>
        <p:nvSpPr>
          <p:cNvPr id="3" name="TextovéPole 2"/>
          <p:cNvSpPr txBox="1"/>
          <p:nvPr/>
        </p:nvSpPr>
        <p:spPr>
          <a:xfrm>
            <a:off x="395536" y="1844824"/>
            <a:ext cx="8208912" cy="584775"/>
          </a:xfrm>
          <a:prstGeom prst="rect">
            <a:avLst/>
          </a:prstGeom>
          <a:noFill/>
        </p:spPr>
        <p:txBody>
          <a:bodyPr wrap="square" rtlCol="0">
            <a:spAutoFit/>
          </a:bodyPr>
          <a:lstStyle/>
          <a:p>
            <a:pPr algn="ctr"/>
            <a:r>
              <a:rPr lang="cs-CZ" sz="3200" dirty="0" smtClean="0"/>
              <a:t>zákon upravuje analogicky k úpravě údržby</a:t>
            </a:r>
            <a:endParaRPr lang="cs-CZ" sz="32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Revize</a:t>
            </a:r>
            <a:br>
              <a:rPr lang="cs-CZ" dirty="0" smtClean="0"/>
            </a:br>
            <a:r>
              <a:rPr lang="cs-CZ" sz="2000" dirty="0" smtClean="0"/>
              <a:t>(převzato ze zákona „in </a:t>
            </a:r>
            <a:r>
              <a:rPr lang="cs-CZ" sz="2000" dirty="0" err="1" smtClean="0"/>
              <a:t>extenso</a:t>
            </a:r>
            <a:r>
              <a:rPr lang="cs-CZ" sz="2000" dirty="0" smtClean="0"/>
              <a:t>“)</a:t>
            </a:r>
            <a:endParaRPr lang="cs-CZ" sz="2000" dirty="0"/>
          </a:p>
        </p:txBody>
      </p:sp>
      <p:sp>
        <p:nvSpPr>
          <p:cNvPr id="3" name="TextovéPole 2"/>
          <p:cNvSpPr txBox="1"/>
          <p:nvPr/>
        </p:nvSpPr>
        <p:spPr>
          <a:xfrm>
            <a:off x="467544" y="1556792"/>
            <a:ext cx="8208912" cy="4524315"/>
          </a:xfrm>
          <a:prstGeom prst="rect">
            <a:avLst/>
          </a:prstGeom>
          <a:noFill/>
        </p:spPr>
        <p:txBody>
          <a:bodyPr wrap="square" rtlCol="0">
            <a:spAutoFit/>
          </a:bodyPr>
          <a:lstStyle/>
          <a:p>
            <a:r>
              <a:rPr lang="cs-CZ" dirty="0" smtClean="0"/>
              <a:t>1) U zdravotnického prostředku, který je </a:t>
            </a:r>
            <a:r>
              <a:rPr lang="cs-CZ" b="1" dirty="0" smtClean="0"/>
              <a:t>pevně</a:t>
            </a:r>
            <a:r>
              <a:rPr lang="cs-CZ" dirty="0" smtClean="0"/>
              <a:t> připojen ke zdroji elektrické energie, a zdravotnického prostředku, jehož součástí je tlakové nebo plynové zařízení, se vedle servisu provádí i revize podle jiných právních předpisů. Revizí se rozumí elektrická revize, tlaková revize a plynová revize. </a:t>
            </a:r>
          </a:p>
          <a:p>
            <a:r>
              <a:rPr lang="cs-CZ" dirty="0" smtClean="0"/>
              <a:t> </a:t>
            </a:r>
          </a:p>
          <a:p>
            <a:r>
              <a:rPr lang="cs-CZ" dirty="0" smtClean="0"/>
              <a:t>	(2) Elektrickou revizí se rozumí specializovaná kontrola spočívající v souboru vizuálních kontrol a elektrických měření u zdravotnického prostředku, který je </a:t>
            </a:r>
            <a:r>
              <a:rPr lang="cs-CZ" b="1" dirty="0" smtClean="0"/>
              <a:t>pevně</a:t>
            </a:r>
            <a:r>
              <a:rPr lang="cs-CZ" u="sng" dirty="0" smtClean="0"/>
              <a:t> </a:t>
            </a:r>
            <a:r>
              <a:rPr lang="cs-CZ" b="1" dirty="0" smtClean="0"/>
              <a:t>připojen k síťovému</a:t>
            </a:r>
            <a:r>
              <a:rPr lang="cs-CZ" dirty="0" smtClean="0"/>
              <a:t> zdroji elektrické energie. </a:t>
            </a:r>
          </a:p>
          <a:p>
            <a:r>
              <a:rPr lang="cs-CZ" dirty="0" smtClean="0"/>
              <a:t> </a:t>
            </a:r>
          </a:p>
          <a:p>
            <a:r>
              <a:rPr lang="cs-CZ" dirty="0" smtClean="0"/>
              <a:t>	(3) Tlakovou revizí se rozumí specializovaná kontrola spočívající v souboru vizuálních kontrol a měření u zdravotnického prostředku, jehož součástí je tlakové zařízení. </a:t>
            </a:r>
          </a:p>
          <a:p>
            <a:r>
              <a:rPr lang="cs-CZ" dirty="0" smtClean="0"/>
              <a:t> </a:t>
            </a:r>
          </a:p>
          <a:p>
            <a:r>
              <a:rPr lang="cs-CZ" dirty="0" smtClean="0"/>
              <a:t>	(4) Plynovou revizí se rozumí specializovaná kontrola spočívající v souboru vizuálních kontrol a měření u zdravotnického prostředku, jehož součástí je plynové zařízení.</a:t>
            </a:r>
            <a:endParaRPr lang="cs-CZ"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Revize (pokračování)</a:t>
            </a:r>
            <a:endParaRPr lang="cs-CZ" dirty="0"/>
          </a:p>
        </p:txBody>
      </p:sp>
      <p:sp>
        <p:nvSpPr>
          <p:cNvPr id="3" name="TextovéPole 2"/>
          <p:cNvSpPr txBox="1"/>
          <p:nvPr/>
        </p:nvSpPr>
        <p:spPr>
          <a:xfrm>
            <a:off x="611560" y="1484784"/>
            <a:ext cx="8064896" cy="5078313"/>
          </a:xfrm>
          <a:prstGeom prst="rect">
            <a:avLst/>
          </a:prstGeom>
          <a:noFill/>
        </p:spPr>
        <p:txBody>
          <a:bodyPr wrap="square" rtlCol="0">
            <a:spAutoFit/>
          </a:bodyPr>
          <a:lstStyle/>
          <a:p>
            <a:r>
              <a:rPr lang="cs-CZ" dirty="0" smtClean="0"/>
              <a:t>	(1) Revize se provádí u zdravotnického prostředku v rozsahu a četnosti stanovené jinými právními předpisy, upravujícími elektrickou, tlakovou a plynovou revizi, nebo výrobcem. </a:t>
            </a:r>
          </a:p>
          <a:p>
            <a:r>
              <a:rPr lang="cs-CZ" dirty="0" smtClean="0"/>
              <a:t> </a:t>
            </a:r>
          </a:p>
          <a:p>
            <a:r>
              <a:rPr lang="cs-CZ" dirty="0" smtClean="0"/>
              <a:t>	(2) Osoba provádějící revizi je povinna zajistit, aby elektrická revize byla prováděna výhradně pracovníky, kteří splňují požadavky na odbornou způsobilost pro provádění revize elektrických zařízení stanovené jiným právním předpisem upravujícím odbornou způsobilost v elektrotechnice. </a:t>
            </a:r>
          </a:p>
          <a:p>
            <a:r>
              <a:rPr lang="cs-CZ" dirty="0" smtClean="0"/>
              <a:t> </a:t>
            </a:r>
          </a:p>
          <a:p>
            <a:r>
              <a:rPr lang="cs-CZ" dirty="0" smtClean="0"/>
              <a:t>	(3) Osoba provádějící revizi zdravotnického prostředku, jehož součástí je tlakové zařízení, je povinna zajistit, aby revize tlakového zařízení byla prováděna pracovníky, kteří splňují požadavky na odbornou způsobilost pro provádění revize tlakových zařízení podle jiného právního předpisu upravujícího tlakovou revizi. </a:t>
            </a:r>
          </a:p>
          <a:p>
            <a:r>
              <a:rPr lang="cs-CZ" dirty="0" smtClean="0"/>
              <a:t> </a:t>
            </a:r>
          </a:p>
          <a:p>
            <a:r>
              <a:rPr lang="cs-CZ" dirty="0" smtClean="0"/>
              <a:t>	(4) Osoba provádějící revizi zdravotnického prostředku, jehož součástí je plynové zařízení, je povinna zajistit, aby revize plynového zařízení byla prováděna pracovníky, kteří splňují požadavky na odbornou způsobilost pro provádění revize plynových zařízení podle jiného právního předpisu upravujícího plynovou revizi.</a:t>
            </a:r>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Definice ZP</a:t>
            </a:r>
            <a:endParaRPr lang="cs-CZ" dirty="0"/>
          </a:p>
        </p:txBody>
      </p:sp>
      <p:sp>
        <p:nvSpPr>
          <p:cNvPr id="3" name="TextovéPole 2"/>
          <p:cNvSpPr txBox="1"/>
          <p:nvPr/>
        </p:nvSpPr>
        <p:spPr>
          <a:xfrm>
            <a:off x="395536" y="1772816"/>
            <a:ext cx="8424936" cy="4524315"/>
          </a:xfrm>
          <a:prstGeom prst="rect">
            <a:avLst/>
          </a:prstGeom>
          <a:noFill/>
        </p:spPr>
        <p:txBody>
          <a:bodyPr wrap="square" rtlCol="0">
            <a:spAutoFit/>
          </a:bodyPr>
          <a:lstStyle/>
          <a:p>
            <a:r>
              <a:rPr lang="cs-CZ" dirty="0"/>
              <a:t>nástroj, přístroj, zařízení, programové vybavení včetně programového vybavení určeného jeho výrobcem ke specifickému použití pro diagnostické nebo léčebné účely a nezbytného ke správnému použití zdravotnického prostředku, materiál nebo jiný předmět, určené výrobcem pro použití u člověka za účelem </a:t>
            </a:r>
            <a:endParaRPr lang="cs-CZ" dirty="0" smtClean="0"/>
          </a:p>
          <a:p>
            <a:r>
              <a:rPr lang="cs-CZ" dirty="0"/>
              <a:t>a) stanovení diagnózy, prevence, monitorování, léčby nebo mírnění onemocnění, </a:t>
            </a:r>
          </a:p>
          <a:p>
            <a:r>
              <a:rPr lang="cs-CZ" dirty="0"/>
              <a:t> </a:t>
            </a:r>
          </a:p>
          <a:p>
            <a:r>
              <a:rPr lang="cs-CZ" dirty="0"/>
              <a:t>b) stanovení diagnózy, monitorování, léčby, mírnění nebo kompenzace poranění nebo zdravotního postižení, </a:t>
            </a:r>
          </a:p>
          <a:p>
            <a:r>
              <a:rPr lang="cs-CZ" dirty="0"/>
              <a:t> </a:t>
            </a:r>
          </a:p>
          <a:p>
            <a:r>
              <a:rPr lang="cs-CZ" dirty="0"/>
              <a:t>c) vyšetřování, náhrady nebo modifikace anatomické struktury nebo fyziologického procesu, nebo </a:t>
            </a:r>
          </a:p>
          <a:p>
            <a:r>
              <a:rPr lang="cs-CZ" dirty="0"/>
              <a:t> </a:t>
            </a:r>
          </a:p>
          <a:p>
            <a:r>
              <a:rPr lang="cs-CZ" dirty="0"/>
              <a:t>d) kontroly početí, </a:t>
            </a:r>
          </a:p>
          <a:p>
            <a:r>
              <a:rPr lang="cs-CZ" dirty="0"/>
              <a:t>	a které nedosahují své hlavní zamýšlené funkce v lidském těle nebo na jeho povrchu farmakologickým, imunologickým nebo metabolickým účinkem; jejich funkce však může být takovými účinky podpořena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16632"/>
            <a:ext cx="8229600" cy="1143000"/>
          </a:xfrm>
        </p:spPr>
        <p:txBody>
          <a:bodyPr/>
          <a:lstStyle/>
          <a:p>
            <a:r>
              <a:rPr lang="cs-CZ" dirty="0" smtClean="0"/>
              <a:t>Definice ZP (pokračování)</a:t>
            </a:r>
            <a:endParaRPr lang="cs-CZ" dirty="0"/>
          </a:p>
        </p:txBody>
      </p:sp>
      <p:sp>
        <p:nvSpPr>
          <p:cNvPr id="1025" name="Rectangle 1"/>
          <p:cNvSpPr>
            <a:spLocks noChangeArrowheads="1"/>
          </p:cNvSpPr>
          <p:nvPr/>
        </p:nvSpPr>
        <p:spPr bwMode="auto">
          <a:xfrm>
            <a:off x="539552" y="1280661"/>
            <a:ext cx="8136904"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600" i="0" u="none" strike="noStrike" cap="none" normalizeH="0" baseline="0" dirty="0" smtClean="0">
                <a:ln>
                  <a:noFill/>
                </a:ln>
                <a:solidFill>
                  <a:schemeClr val="tx1"/>
                </a:solidFill>
                <a:effectLst/>
                <a:ea typeface="Times New Roman" pitchFamily="18" charset="0"/>
                <a:cs typeface="Arial" pitchFamily="34" charset="0"/>
              </a:rPr>
              <a:t>Při splnění obecného vymezení je zdravotnickým prostředkem zejména </a:t>
            </a:r>
            <a:endParaRPr kumimoji="0" lang="cs-CZ" sz="160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600" i="0" u="none" strike="noStrike" cap="none" normalizeH="0" baseline="0" dirty="0" smtClean="0">
                <a:ln>
                  <a:noFill/>
                </a:ln>
                <a:solidFill>
                  <a:schemeClr val="tx1"/>
                </a:solidFill>
                <a:effectLst/>
                <a:ea typeface="Times New Roman" pitchFamily="18" charset="0"/>
                <a:cs typeface="Arial" pitchFamily="34" charset="0"/>
              </a:rPr>
              <a:t> </a:t>
            </a:r>
            <a:endParaRPr kumimoji="0" lang="cs-CZ" sz="160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600" i="0" u="none" strike="noStrike" cap="none" normalizeH="0" baseline="0" dirty="0" smtClean="0">
                <a:ln>
                  <a:noFill/>
                </a:ln>
                <a:solidFill>
                  <a:schemeClr val="tx1"/>
                </a:solidFill>
                <a:effectLst/>
                <a:ea typeface="Times New Roman" pitchFamily="18" charset="0"/>
                <a:cs typeface="Arial" pitchFamily="34" charset="0"/>
              </a:rPr>
              <a:t>a) aktivní </a:t>
            </a:r>
            <a:r>
              <a:rPr kumimoji="0" lang="cs-CZ" sz="1600" i="0" u="none" strike="noStrike" cap="none" normalizeH="0" baseline="0" dirty="0" err="1" smtClean="0">
                <a:ln>
                  <a:noFill/>
                </a:ln>
                <a:solidFill>
                  <a:schemeClr val="tx1"/>
                </a:solidFill>
                <a:effectLst/>
                <a:ea typeface="Times New Roman" pitchFamily="18" charset="0"/>
                <a:cs typeface="Arial" pitchFamily="34" charset="0"/>
              </a:rPr>
              <a:t>implantabilní</a:t>
            </a:r>
            <a:r>
              <a:rPr kumimoji="0" lang="cs-CZ" sz="1600" i="0" u="none" strike="noStrike" cap="none" normalizeH="0" baseline="0" dirty="0" smtClean="0">
                <a:ln>
                  <a:noFill/>
                </a:ln>
                <a:solidFill>
                  <a:schemeClr val="tx1"/>
                </a:solidFill>
                <a:effectLst/>
                <a:ea typeface="Times New Roman" pitchFamily="18" charset="0"/>
                <a:cs typeface="Arial" pitchFamily="34" charset="0"/>
              </a:rPr>
              <a:t> zdravotnický prostředek, </a:t>
            </a:r>
            <a:endParaRPr kumimoji="0" lang="cs-CZ" sz="160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600" b="0" i="0" u="none" strike="noStrike" cap="none" normalizeH="0" baseline="0" dirty="0" smtClean="0">
                <a:ln>
                  <a:noFill/>
                </a:ln>
                <a:solidFill>
                  <a:schemeClr val="tx1"/>
                </a:solidFill>
                <a:effectLst/>
                <a:ea typeface="Times New Roman" pitchFamily="18" charset="0"/>
                <a:cs typeface="Arial" pitchFamily="34" charset="0"/>
              </a:rPr>
              <a:t> </a:t>
            </a:r>
            <a:endParaRPr kumimoji="0" lang="cs-CZ" sz="16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600" b="0" i="0" u="none" strike="noStrike" cap="none" normalizeH="0" baseline="0" dirty="0" smtClean="0">
                <a:ln>
                  <a:noFill/>
                </a:ln>
                <a:solidFill>
                  <a:schemeClr val="tx1"/>
                </a:solidFill>
                <a:effectLst/>
                <a:ea typeface="Times New Roman" pitchFamily="18" charset="0"/>
                <a:cs typeface="Arial" pitchFamily="34" charset="0"/>
              </a:rPr>
              <a:t>b) diagnostický zdravotnický prostředek in </a:t>
            </a:r>
            <a:r>
              <a:rPr kumimoji="0" lang="cs-CZ" sz="1600" b="0" i="0" u="none" strike="noStrike" cap="none" normalizeH="0" baseline="0" dirty="0" err="1" smtClean="0">
                <a:ln>
                  <a:noFill/>
                </a:ln>
                <a:solidFill>
                  <a:schemeClr val="tx1"/>
                </a:solidFill>
                <a:effectLst/>
                <a:ea typeface="Times New Roman" pitchFamily="18" charset="0"/>
                <a:cs typeface="Arial" pitchFamily="34" charset="0"/>
              </a:rPr>
              <a:t>vitro</a:t>
            </a:r>
            <a:r>
              <a:rPr kumimoji="0" lang="cs-CZ" sz="1600" b="0" i="0" u="none" strike="noStrike" cap="none" normalizeH="0" baseline="0" dirty="0" smtClean="0">
                <a:ln>
                  <a:noFill/>
                </a:ln>
                <a:solidFill>
                  <a:schemeClr val="tx1"/>
                </a:solidFill>
                <a:effectLst/>
                <a:ea typeface="Times New Roman" pitchFamily="18" charset="0"/>
                <a:cs typeface="Arial" pitchFamily="34" charset="0"/>
              </a:rPr>
              <a:t>, </a:t>
            </a:r>
            <a:endParaRPr kumimoji="0" lang="cs-CZ" sz="16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600" b="0" i="0" u="none" strike="noStrike" cap="none" normalizeH="0" baseline="0" dirty="0" smtClean="0">
                <a:ln>
                  <a:noFill/>
                </a:ln>
                <a:solidFill>
                  <a:schemeClr val="tx1"/>
                </a:solidFill>
                <a:effectLst/>
                <a:ea typeface="Times New Roman" pitchFamily="18" charset="0"/>
                <a:cs typeface="Arial" pitchFamily="34" charset="0"/>
              </a:rPr>
              <a:t> </a:t>
            </a:r>
            <a:endParaRPr kumimoji="0" lang="cs-CZ" sz="16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600" b="0" i="0" u="none" strike="noStrike" cap="none" normalizeH="0" baseline="0" dirty="0" smtClean="0">
                <a:ln>
                  <a:noFill/>
                </a:ln>
                <a:solidFill>
                  <a:schemeClr val="tx1"/>
                </a:solidFill>
                <a:effectLst/>
                <a:ea typeface="Times New Roman" pitchFamily="18" charset="0"/>
                <a:cs typeface="Arial" pitchFamily="34" charset="0"/>
              </a:rPr>
              <a:t>c) individuálně zhotovený zdravotnický prostředek, </a:t>
            </a:r>
            <a:endParaRPr kumimoji="0" lang="cs-CZ" sz="16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600" b="0" i="0" u="none" strike="noStrike" cap="none" normalizeH="0" baseline="0" dirty="0" smtClean="0">
                <a:ln>
                  <a:noFill/>
                </a:ln>
                <a:solidFill>
                  <a:schemeClr val="tx1"/>
                </a:solidFill>
                <a:effectLst/>
                <a:ea typeface="Times New Roman" pitchFamily="18" charset="0"/>
                <a:cs typeface="Arial" pitchFamily="34" charset="0"/>
              </a:rPr>
              <a:t> </a:t>
            </a:r>
            <a:endParaRPr kumimoji="0" lang="cs-CZ" sz="16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600" b="0" i="0" u="none" strike="noStrike" cap="none" normalizeH="0" baseline="0" dirty="0" smtClean="0">
                <a:ln>
                  <a:noFill/>
                </a:ln>
                <a:solidFill>
                  <a:schemeClr val="tx1"/>
                </a:solidFill>
                <a:effectLst/>
                <a:ea typeface="Times New Roman" pitchFamily="18" charset="0"/>
                <a:cs typeface="Arial" pitchFamily="34" charset="0"/>
              </a:rPr>
              <a:t>d) výrobek určený k podání léčiva, s výjimkou výrobku uvedeného na trh tak, že zdravotnický prostředek a léčivo tvoří jediný integrální výrobek určený výlučně k jednorázovému použití v této kombinaci; takový výrobek se považuje za léčivý přípravek, </a:t>
            </a:r>
            <a:endParaRPr kumimoji="0" lang="cs-CZ" sz="16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600" b="0" i="0" u="none" strike="noStrike" cap="none" normalizeH="0" baseline="0" dirty="0" smtClean="0">
                <a:ln>
                  <a:noFill/>
                </a:ln>
                <a:solidFill>
                  <a:schemeClr val="tx1"/>
                </a:solidFill>
                <a:effectLst/>
                <a:ea typeface="Times New Roman" pitchFamily="18" charset="0"/>
                <a:cs typeface="Arial" pitchFamily="34" charset="0"/>
              </a:rPr>
              <a:t> </a:t>
            </a:r>
            <a:endParaRPr kumimoji="0" lang="cs-CZ" sz="16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600" b="0" i="0" u="none" strike="noStrike" cap="none" normalizeH="0" baseline="0" dirty="0" smtClean="0">
                <a:ln>
                  <a:noFill/>
                </a:ln>
                <a:solidFill>
                  <a:schemeClr val="tx1"/>
                </a:solidFill>
                <a:effectLst/>
                <a:ea typeface="Times New Roman" pitchFamily="18" charset="0"/>
                <a:cs typeface="Arial" pitchFamily="34" charset="0"/>
              </a:rPr>
              <a:t>e) výrobek, který obsahuje jako svou integrální součást látku, která může být při samostatném použití považována za léčivý přípravek, a to v případě, že její působení představuje pouze doplňkový účinek k účinku zdravotnického prostředku, a </a:t>
            </a:r>
            <a:endParaRPr kumimoji="0" lang="cs-CZ" sz="16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600" b="0" i="0" u="none" strike="noStrike" cap="none" normalizeH="0" baseline="0" dirty="0" smtClean="0">
                <a:ln>
                  <a:noFill/>
                </a:ln>
                <a:solidFill>
                  <a:schemeClr val="tx1"/>
                </a:solidFill>
                <a:effectLst/>
                <a:ea typeface="Times New Roman" pitchFamily="18" charset="0"/>
                <a:cs typeface="Arial" pitchFamily="34" charset="0"/>
              </a:rPr>
              <a:t> </a:t>
            </a:r>
            <a:endParaRPr kumimoji="0" lang="cs-CZ" sz="16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600" b="0" i="0" u="none" strike="noStrike" cap="none" normalizeH="0" baseline="0" dirty="0" smtClean="0">
                <a:ln>
                  <a:noFill/>
                </a:ln>
                <a:solidFill>
                  <a:schemeClr val="tx1"/>
                </a:solidFill>
                <a:effectLst/>
                <a:ea typeface="Times New Roman" pitchFamily="18" charset="0"/>
                <a:cs typeface="Arial" pitchFamily="34" charset="0"/>
              </a:rPr>
              <a:t>f) výrobek, který obsahuje jako svou integrální součást látku, která může být při samostatném použití považována za složku léčivého přípravku nebo léčivý přípravek pocházející z lidské krve nebo lidské plazmy, a to v případě, že její působení představuje pouze doplňkový účinek k účinku zdravotnického prostředku. </a:t>
            </a:r>
            <a:endParaRPr kumimoji="0" lang="cs-CZ" sz="1600"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Pojem „zacházení se ZP“</a:t>
            </a:r>
            <a:endParaRPr lang="cs-CZ" dirty="0"/>
          </a:p>
        </p:txBody>
      </p:sp>
      <p:sp>
        <p:nvSpPr>
          <p:cNvPr id="18433" name="Rectangle 1"/>
          <p:cNvSpPr>
            <a:spLocks noChangeArrowheads="1"/>
          </p:cNvSpPr>
          <p:nvPr/>
        </p:nvSpPr>
        <p:spPr bwMode="auto">
          <a:xfrm>
            <a:off x="755576" y="1300118"/>
            <a:ext cx="612068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2400" b="0" i="0" u="none" strike="noStrike" cap="none" normalizeH="0" baseline="0" dirty="0" smtClean="0">
                <a:ln>
                  <a:noFill/>
                </a:ln>
                <a:effectLst/>
                <a:ea typeface="Times New Roman" pitchFamily="18" charset="0"/>
                <a:cs typeface="Arial" pitchFamily="34" charset="0"/>
              </a:rPr>
              <a:t>Zacházením se zdravotnickým prostředkem se rozumí</a:t>
            </a:r>
          </a:p>
          <a:p>
            <a:pPr marL="0" marR="0" lvl="0" indent="0" algn="l" defTabSz="914400" rtl="0" eaLnBrk="1" fontAlgn="base" latinLnBrk="0" hangingPunct="1">
              <a:lnSpc>
                <a:spcPct val="100000"/>
              </a:lnSpc>
              <a:spcBef>
                <a:spcPct val="0"/>
              </a:spcBef>
              <a:spcAft>
                <a:spcPct val="0"/>
              </a:spcAft>
              <a:buClrTx/>
              <a:buSzTx/>
              <a:buFontTx/>
              <a:buNone/>
              <a:tabLst/>
            </a:pPr>
            <a:r>
              <a:rPr kumimoji="0" lang="cs-CZ" sz="2400" b="0" i="0" u="none" strike="noStrike" cap="none" normalizeH="0" baseline="0" dirty="0" smtClean="0">
                <a:ln>
                  <a:noFill/>
                </a:ln>
                <a:effectLst/>
                <a:ea typeface="Times New Roman" pitchFamily="18" charset="0"/>
                <a:cs typeface="Arial" pitchFamily="34" charset="0"/>
              </a:rPr>
              <a:t> </a:t>
            </a:r>
            <a:endParaRPr kumimoji="0" lang="cs-CZ" sz="2400" b="0" i="0" u="none" strike="noStrike" cap="none" normalizeH="0" baseline="0" dirty="0" smtClean="0">
              <a:ln>
                <a:noFill/>
              </a:ln>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2400" b="0" i="0" u="none" strike="noStrike" cap="none" normalizeH="0" baseline="0" dirty="0" smtClean="0">
                <a:ln>
                  <a:noFill/>
                </a:ln>
                <a:effectLst/>
                <a:ea typeface="Times New Roman" pitchFamily="18" charset="0"/>
                <a:cs typeface="Arial" pitchFamily="34" charset="0"/>
              </a:rPr>
              <a:t>a) výroba včetně posouzení shody,  </a:t>
            </a:r>
            <a:endParaRPr kumimoji="0" lang="cs-CZ" sz="2400" b="0" i="0" u="none" strike="noStrike" cap="none" normalizeH="0" baseline="0" dirty="0" smtClean="0">
              <a:ln>
                <a:noFill/>
              </a:ln>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2400" b="0" i="0" u="none" strike="noStrike" cap="none" normalizeH="0" baseline="0" dirty="0" smtClean="0">
                <a:ln>
                  <a:noFill/>
                </a:ln>
                <a:effectLst/>
                <a:ea typeface="Times New Roman" pitchFamily="18" charset="0"/>
                <a:cs typeface="Arial" pitchFamily="34" charset="0"/>
              </a:rPr>
              <a:t>b) uvedení na trh,  </a:t>
            </a:r>
            <a:endParaRPr kumimoji="0" lang="cs-CZ" sz="2400" b="0" i="0" u="none" strike="noStrike" cap="none" normalizeH="0" baseline="0" dirty="0" smtClean="0">
              <a:ln>
                <a:noFill/>
              </a:ln>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2400" b="0" i="0" u="none" strike="noStrike" cap="none" normalizeH="0" baseline="0" dirty="0" smtClean="0">
                <a:ln>
                  <a:noFill/>
                </a:ln>
                <a:effectLst/>
                <a:ea typeface="Times New Roman" pitchFamily="18" charset="0"/>
                <a:cs typeface="Arial" pitchFamily="34" charset="0"/>
              </a:rPr>
              <a:t>c) dovoz, </a:t>
            </a:r>
            <a:endParaRPr kumimoji="0" lang="cs-CZ" sz="2400" b="0" i="0" u="none" strike="noStrike" cap="none" normalizeH="0" baseline="0" dirty="0" smtClean="0">
              <a:ln>
                <a:noFill/>
              </a:ln>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2400" b="0" i="0" u="none" strike="noStrike" cap="none" normalizeH="0" baseline="0" dirty="0" smtClean="0">
                <a:ln>
                  <a:noFill/>
                </a:ln>
                <a:effectLst/>
                <a:ea typeface="Times New Roman" pitchFamily="18" charset="0"/>
                <a:cs typeface="Arial" pitchFamily="34" charset="0"/>
              </a:rPr>
              <a:t>d) distribuce, </a:t>
            </a:r>
            <a:endParaRPr kumimoji="0" lang="cs-CZ" sz="2400" b="0" i="0" u="none" strike="noStrike" cap="none" normalizeH="0" baseline="0" dirty="0" smtClean="0">
              <a:ln>
                <a:noFill/>
              </a:ln>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2400" b="0" i="0" u="none" strike="noStrike" cap="none" normalizeH="0" baseline="0" dirty="0" smtClean="0">
                <a:ln>
                  <a:noFill/>
                </a:ln>
                <a:effectLst/>
                <a:ea typeface="Times New Roman" pitchFamily="18" charset="0"/>
                <a:cs typeface="Arial" pitchFamily="34" charset="0"/>
              </a:rPr>
              <a:t>e) uvedení do provozu, </a:t>
            </a:r>
            <a:endParaRPr kumimoji="0" lang="cs-CZ" sz="2400" b="0" i="0" u="none" strike="noStrike" cap="none" normalizeH="0" baseline="0" dirty="0" smtClean="0">
              <a:ln>
                <a:noFill/>
              </a:ln>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2400" b="0" i="0" u="none" strike="noStrike" cap="none" normalizeH="0" baseline="0" dirty="0" smtClean="0">
                <a:ln>
                  <a:noFill/>
                </a:ln>
                <a:effectLst/>
                <a:ea typeface="Times New Roman" pitchFamily="18" charset="0"/>
                <a:cs typeface="Arial" pitchFamily="34" charset="0"/>
              </a:rPr>
              <a:t>f) výdej,  </a:t>
            </a:r>
            <a:endParaRPr kumimoji="0" lang="cs-CZ" sz="2400" b="0" i="0" u="none" strike="noStrike" cap="none" normalizeH="0" baseline="0" dirty="0" smtClean="0">
              <a:ln>
                <a:noFill/>
              </a:ln>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2400" b="0" i="0" u="none" strike="noStrike" cap="none" normalizeH="0" baseline="0" dirty="0" smtClean="0">
                <a:ln>
                  <a:noFill/>
                </a:ln>
                <a:effectLst/>
                <a:ea typeface="Times New Roman" pitchFamily="18" charset="0"/>
                <a:cs typeface="Arial" pitchFamily="34" charset="0"/>
              </a:rPr>
              <a:t>g) prodej,  </a:t>
            </a:r>
            <a:endParaRPr kumimoji="0" lang="cs-CZ" sz="2400" b="0" i="0" u="none" strike="noStrike" cap="none" normalizeH="0" baseline="0" dirty="0" smtClean="0">
              <a:ln>
                <a:noFill/>
              </a:ln>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2400" b="0" i="0" u="none" strike="noStrike" cap="none" normalizeH="0" baseline="0" dirty="0" smtClean="0">
                <a:ln>
                  <a:noFill/>
                </a:ln>
                <a:effectLst/>
                <a:ea typeface="Times New Roman" pitchFamily="18" charset="0"/>
                <a:cs typeface="Arial" pitchFamily="34" charset="0"/>
              </a:rPr>
              <a:t>h) používání při poskytování zdravotních služeb, </a:t>
            </a:r>
            <a:endParaRPr kumimoji="0" lang="cs-CZ" sz="2400" b="0" i="0" u="none" strike="noStrike" cap="none" normalizeH="0" baseline="0" dirty="0" smtClean="0">
              <a:ln>
                <a:noFill/>
              </a:ln>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2400" b="0" i="0" u="none" strike="noStrike" cap="none" normalizeH="0" baseline="0" dirty="0" smtClean="0">
                <a:ln>
                  <a:noFill/>
                </a:ln>
                <a:effectLst/>
                <a:ea typeface="Times New Roman" pitchFamily="18" charset="0"/>
                <a:cs typeface="Arial" pitchFamily="34" charset="0"/>
              </a:rPr>
              <a:t>i) servis a </a:t>
            </a:r>
            <a:endParaRPr kumimoji="0" lang="cs-CZ" sz="2400" b="0" i="0" u="none" strike="noStrike" cap="none" normalizeH="0" baseline="0" dirty="0" smtClean="0">
              <a:ln>
                <a:noFill/>
              </a:ln>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2400" b="0" i="0" u="none" strike="noStrike" cap="none" normalizeH="0" baseline="0" dirty="0" smtClean="0">
                <a:ln>
                  <a:noFill/>
                </a:ln>
                <a:effectLst/>
                <a:ea typeface="Times New Roman" pitchFamily="18" charset="0"/>
                <a:cs typeface="Arial" pitchFamily="34" charset="0"/>
              </a:rPr>
              <a:t>j) odstraňování </a:t>
            </a:r>
            <a:endParaRPr kumimoji="0" lang="cs-CZ" sz="2400" b="0" i="0" u="none" strike="noStrike" cap="none" normalizeH="0" baseline="0" dirty="0" smtClean="0">
              <a:ln>
                <a:noFill/>
              </a:ln>
              <a:effectLst/>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Klinické hodnocení ZP</a:t>
            </a:r>
            <a:endParaRPr lang="cs-CZ" dirty="0"/>
          </a:p>
        </p:txBody>
      </p:sp>
      <p:sp>
        <p:nvSpPr>
          <p:cNvPr id="3" name="TextovéPole 2"/>
          <p:cNvSpPr txBox="1"/>
          <p:nvPr/>
        </p:nvSpPr>
        <p:spPr>
          <a:xfrm>
            <a:off x="611560" y="1340768"/>
            <a:ext cx="8136904" cy="5078313"/>
          </a:xfrm>
          <a:prstGeom prst="rect">
            <a:avLst/>
          </a:prstGeom>
          <a:noFill/>
        </p:spPr>
        <p:txBody>
          <a:bodyPr wrap="square" rtlCol="0">
            <a:spAutoFit/>
          </a:bodyPr>
          <a:lstStyle/>
          <a:p>
            <a:pPr>
              <a:buFont typeface="Arial" pitchFamily="34" charset="0"/>
              <a:buChar char="•"/>
            </a:pPr>
            <a:r>
              <a:rPr lang="cs-CZ" dirty="0" smtClean="0"/>
              <a:t>U zdravotnického prostředku se v rámci procesu posouzení shody vždy provádí klinické hodnocení nebo hodnocení funkční způsobilosti, nestanoví-li tento zákon jinak. </a:t>
            </a:r>
          </a:p>
          <a:p>
            <a:pPr>
              <a:buFont typeface="Arial" pitchFamily="34" charset="0"/>
              <a:buChar char="•"/>
            </a:pPr>
            <a:r>
              <a:rPr lang="cs-CZ" dirty="0" smtClean="0"/>
              <a:t>Klinickým hodnocením se rozumí proces, jehož účelem je kritické vyhodnocení </a:t>
            </a:r>
            <a:r>
              <a:rPr lang="cs-CZ" u="sng" dirty="0" smtClean="0"/>
              <a:t>klinických údajů </a:t>
            </a:r>
            <a:r>
              <a:rPr lang="cs-CZ" dirty="0" smtClean="0"/>
              <a:t>a prokázání bezpečnosti a účinnosti hodnoceného zdravotnického prostředku při dodržení určeného účelu stanoveného výrobcem v běžných podmínkách jeho použití.</a:t>
            </a:r>
          </a:p>
          <a:p>
            <a:pPr>
              <a:buFont typeface="Arial" pitchFamily="34" charset="0"/>
              <a:buChar char="•"/>
            </a:pPr>
            <a:r>
              <a:rPr lang="cs-CZ" dirty="0" smtClean="0"/>
              <a:t>Klinickými údaji se rozumí informace o bezpečnosti nebo účinnosti, jež vyplývají z použití zdravotnického prostředku. </a:t>
            </a:r>
          </a:p>
          <a:p>
            <a:pPr>
              <a:buFont typeface="Arial" pitchFamily="34" charset="0"/>
              <a:buChar char="•"/>
            </a:pPr>
            <a:r>
              <a:rPr lang="cs-CZ" dirty="0" smtClean="0"/>
              <a:t>Klinické údaje se získávají prostřednictvím</a:t>
            </a:r>
          </a:p>
          <a:p>
            <a:pPr lvl="1">
              <a:buFont typeface="Wingdings" pitchFamily="2" charset="2"/>
              <a:buChar char="ü"/>
            </a:pPr>
            <a:r>
              <a:rPr lang="cs-CZ" dirty="0" smtClean="0"/>
              <a:t>jedné nebo více klinických zkoušek hodnoceného zdravotnického prostředku</a:t>
            </a:r>
          </a:p>
          <a:p>
            <a:pPr lvl="1">
              <a:buFont typeface="Wingdings" pitchFamily="2" charset="2"/>
              <a:buChar char="ü"/>
            </a:pPr>
            <a:r>
              <a:rPr lang="cs-CZ" dirty="0" smtClean="0"/>
              <a:t>jedné nebo více klinických zkoušek nebo jiných studií uváděných v odborné literatuře, které se týkají zdravotnického prostředku, u něhož je prokázána rovnocennost s hodnoceným zdravotnickým prostředkem, nebo</a:t>
            </a:r>
          </a:p>
          <a:p>
            <a:pPr lvl="1">
              <a:buFont typeface="Wingdings" pitchFamily="2" charset="2"/>
              <a:buChar char="ü"/>
            </a:pPr>
            <a:r>
              <a:rPr lang="cs-CZ" dirty="0" smtClean="0"/>
              <a:t>publikovaných nebo nepublikovaných odborných zpráv nebo závěrů o používání v klinické praxi hodnoceného zdravotnického prostředku nebo zdravotnického prostředku řádně opatřeného označením CE, u kterého je prokázána rovnocennost s hodnoceným zdravotnickým prostředkem.</a:t>
            </a:r>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Registrace</a:t>
            </a:r>
            <a:endParaRPr lang="cs-CZ" dirty="0"/>
          </a:p>
        </p:txBody>
      </p:sp>
      <p:sp>
        <p:nvSpPr>
          <p:cNvPr id="3" name="TextovéPole 2"/>
          <p:cNvSpPr txBox="1"/>
          <p:nvPr/>
        </p:nvSpPr>
        <p:spPr>
          <a:xfrm>
            <a:off x="467544" y="1772816"/>
            <a:ext cx="8208912" cy="2862322"/>
          </a:xfrm>
          <a:prstGeom prst="rect">
            <a:avLst/>
          </a:prstGeom>
          <a:noFill/>
        </p:spPr>
        <p:txBody>
          <a:bodyPr wrap="square" rtlCol="0">
            <a:spAutoFit/>
          </a:bodyPr>
          <a:lstStyle/>
          <a:p>
            <a:r>
              <a:rPr lang="cs-CZ" sz="2000" dirty="0" smtClean="0"/>
              <a:t>Osoby, které se musí registrovat = ohlásit svoji činnost:</a:t>
            </a:r>
          </a:p>
          <a:p>
            <a:endParaRPr lang="cs-CZ" sz="2000" dirty="0" smtClean="0"/>
          </a:p>
          <a:p>
            <a:r>
              <a:rPr lang="cs-CZ" sz="2000" dirty="0" smtClean="0"/>
              <a:t>výrobce,  </a:t>
            </a:r>
          </a:p>
          <a:p>
            <a:r>
              <a:rPr lang="cs-CZ" sz="2000" dirty="0" smtClean="0"/>
              <a:t>zplnomocněný zástupce, </a:t>
            </a:r>
          </a:p>
          <a:p>
            <a:r>
              <a:rPr lang="cs-CZ" sz="2000" dirty="0" smtClean="0"/>
              <a:t>dovozce, </a:t>
            </a:r>
          </a:p>
          <a:p>
            <a:r>
              <a:rPr lang="cs-CZ" sz="2000" dirty="0" smtClean="0"/>
              <a:t>distributor, </a:t>
            </a:r>
          </a:p>
          <a:p>
            <a:r>
              <a:rPr lang="cs-CZ" sz="2000" dirty="0" smtClean="0"/>
              <a:t>osoba provádějící servis, </a:t>
            </a:r>
          </a:p>
          <a:p>
            <a:r>
              <a:rPr lang="cs-CZ" sz="2000" dirty="0" smtClean="0"/>
              <a:t>notifikovaná osoba, </a:t>
            </a:r>
          </a:p>
          <a:p>
            <a:r>
              <a:rPr lang="cs-CZ" sz="2000" dirty="0" smtClean="0"/>
              <a:t>zadavatel klinické zkoušky. </a:t>
            </a:r>
            <a:endParaRPr lang="cs-CZ"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Notifikace</a:t>
            </a:r>
            <a:endParaRPr lang="cs-CZ" dirty="0"/>
          </a:p>
        </p:txBody>
      </p:sp>
      <p:sp>
        <p:nvSpPr>
          <p:cNvPr id="3" name="TextovéPole 2"/>
          <p:cNvSpPr txBox="1"/>
          <p:nvPr/>
        </p:nvSpPr>
        <p:spPr>
          <a:xfrm>
            <a:off x="467544" y="1916832"/>
            <a:ext cx="8064896" cy="1754326"/>
          </a:xfrm>
          <a:prstGeom prst="rect">
            <a:avLst/>
          </a:prstGeom>
          <a:noFill/>
        </p:spPr>
        <p:txBody>
          <a:bodyPr wrap="square" rtlCol="0">
            <a:spAutoFit/>
          </a:bodyPr>
          <a:lstStyle/>
          <a:p>
            <a:r>
              <a:rPr lang="cs-CZ" u="sng" dirty="0" smtClean="0"/>
              <a:t>Pokud </a:t>
            </a:r>
            <a:r>
              <a:rPr lang="cs-CZ" dirty="0" smtClean="0"/>
              <a:t>je výrobce nebo zplnomocněný zástupce </a:t>
            </a:r>
            <a:r>
              <a:rPr lang="cs-CZ" u="sng" dirty="0" smtClean="0"/>
              <a:t>usazen na území České republiky</a:t>
            </a:r>
            <a:r>
              <a:rPr lang="cs-CZ" dirty="0" smtClean="0"/>
              <a:t>, je povinen podat Ústavu žádost o notifikaci zdravotnického prostředku, který uvádí na trh.</a:t>
            </a:r>
          </a:p>
          <a:p>
            <a:endParaRPr lang="cs-CZ" dirty="0" smtClean="0"/>
          </a:p>
          <a:p>
            <a:r>
              <a:rPr lang="cs-CZ" dirty="0" smtClean="0"/>
              <a:t>Tedy: nenotifikují se v ČR ZP, u nichž vzniká povinnost notifikovat je v jiném členském státě EU</a:t>
            </a:r>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Distribuce a dovoz</a:t>
            </a:r>
            <a:endParaRPr lang="cs-CZ" dirty="0"/>
          </a:p>
        </p:txBody>
      </p:sp>
      <p:sp>
        <p:nvSpPr>
          <p:cNvPr id="3" name="TextovéPole 2"/>
          <p:cNvSpPr txBox="1"/>
          <p:nvPr/>
        </p:nvSpPr>
        <p:spPr>
          <a:xfrm>
            <a:off x="467544" y="1844824"/>
            <a:ext cx="7992888" cy="1938992"/>
          </a:xfrm>
          <a:prstGeom prst="rect">
            <a:avLst/>
          </a:prstGeom>
          <a:noFill/>
        </p:spPr>
        <p:txBody>
          <a:bodyPr wrap="square" rtlCol="0">
            <a:spAutoFit/>
          </a:bodyPr>
          <a:lstStyle/>
          <a:p>
            <a:r>
              <a:rPr lang="cs-CZ" sz="2400" dirty="0" smtClean="0"/>
              <a:t>Distribuován a dovážen smí být pouze zdravotnický prostředek, u kterého bylo vydáno prohlášení o shodě a který byl opatřen označením CE. Podmínka uvedená ve větě první neplatí pro distribuci individuálně zhotoveného zdravotnického prostředku. </a:t>
            </a:r>
            <a:endParaRPr lang="cs-CZ"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Používání ZP</a:t>
            </a:r>
            <a:endParaRPr lang="cs-CZ" dirty="0"/>
          </a:p>
        </p:txBody>
      </p:sp>
      <p:sp>
        <p:nvSpPr>
          <p:cNvPr id="3" name="TextovéPole 2"/>
          <p:cNvSpPr txBox="1"/>
          <p:nvPr/>
        </p:nvSpPr>
        <p:spPr>
          <a:xfrm>
            <a:off x="683568" y="1340768"/>
            <a:ext cx="8136904" cy="4524315"/>
          </a:xfrm>
          <a:prstGeom prst="rect">
            <a:avLst/>
          </a:prstGeom>
          <a:noFill/>
        </p:spPr>
        <p:txBody>
          <a:bodyPr wrap="square" rtlCol="0">
            <a:spAutoFit/>
          </a:bodyPr>
          <a:lstStyle/>
          <a:p>
            <a:r>
              <a:rPr lang="cs-CZ" b="1" dirty="0"/>
              <a:t> </a:t>
            </a:r>
            <a:endParaRPr lang="cs-CZ" dirty="0"/>
          </a:p>
          <a:p>
            <a:pPr>
              <a:buFont typeface="Wingdings" pitchFamily="2" charset="2"/>
              <a:buChar char="§"/>
            </a:pPr>
            <a:r>
              <a:rPr lang="cs-CZ" dirty="0" smtClean="0"/>
              <a:t>může </a:t>
            </a:r>
            <a:r>
              <a:rPr lang="cs-CZ" dirty="0"/>
              <a:t>být použit pouze zdravotnický prostředek, u kterého bylo vydáno prohlášení o shodě a který byl opatřen označením </a:t>
            </a:r>
            <a:r>
              <a:rPr lang="cs-CZ" dirty="0" smtClean="0"/>
              <a:t>CE</a:t>
            </a:r>
            <a:br>
              <a:rPr lang="cs-CZ" dirty="0" smtClean="0"/>
            </a:br>
            <a:r>
              <a:rPr lang="cs-CZ" dirty="0" smtClean="0"/>
              <a:t> </a:t>
            </a:r>
          </a:p>
          <a:p>
            <a:pPr>
              <a:buFont typeface="Wingdings" pitchFamily="2" charset="2"/>
              <a:buChar char="§"/>
            </a:pPr>
            <a:r>
              <a:rPr lang="cs-CZ" dirty="0" smtClean="0"/>
              <a:t>jen k určenému účelu použití,</a:t>
            </a:r>
            <a:br>
              <a:rPr lang="cs-CZ" dirty="0" smtClean="0"/>
            </a:br>
            <a:endParaRPr lang="cs-CZ" dirty="0" smtClean="0"/>
          </a:p>
          <a:p>
            <a:pPr>
              <a:buFont typeface="Wingdings" pitchFamily="2" charset="2"/>
              <a:buChar char="§"/>
            </a:pPr>
            <a:r>
              <a:rPr lang="cs-CZ" dirty="0" smtClean="0"/>
              <a:t>metrologické zajištění,</a:t>
            </a:r>
            <a:br>
              <a:rPr lang="cs-CZ" dirty="0" smtClean="0"/>
            </a:br>
            <a:endParaRPr lang="cs-CZ" dirty="0" smtClean="0"/>
          </a:p>
          <a:p>
            <a:pPr>
              <a:buFont typeface="Wingdings" pitchFamily="2" charset="2"/>
              <a:buChar char="§"/>
            </a:pPr>
            <a:r>
              <a:rPr lang="cs-CZ" dirty="0" smtClean="0"/>
              <a:t>obsluhou, uživatelem jedině </a:t>
            </a:r>
            <a:r>
              <a:rPr lang="cs-CZ" dirty="0"/>
              <a:t>osoba, která na základě odpovídajícího vzdělání a praktických zkušeností poskytuje dostatečnou záruku odborného používání tohoto zdravotnického prostředku v souladu s jeho návodem k použití, </a:t>
            </a:r>
            <a:endParaRPr lang="cs-CZ" dirty="0" smtClean="0"/>
          </a:p>
          <a:p>
            <a:pPr>
              <a:buFont typeface="Wingdings" pitchFamily="2" charset="2"/>
              <a:buChar char="§"/>
            </a:pPr>
            <a:endParaRPr lang="cs-CZ" dirty="0" smtClean="0"/>
          </a:p>
          <a:p>
            <a:pPr>
              <a:buFont typeface="Wingdings" pitchFamily="2" charset="2"/>
              <a:buChar char="§"/>
            </a:pPr>
            <a:r>
              <a:rPr lang="cs-CZ" dirty="0" smtClean="0"/>
              <a:t>před každým použitím ZP se přesvědčit o jeho </a:t>
            </a:r>
            <a:r>
              <a:rPr lang="cs-CZ" dirty="0" err="1" smtClean="0"/>
              <a:t>tech</a:t>
            </a:r>
            <a:r>
              <a:rPr lang="cs-CZ" dirty="0" smtClean="0"/>
              <a:t>. stavu, funkčnosti a bezpečnosti</a:t>
            </a:r>
            <a:br>
              <a:rPr lang="cs-CZ" dirty="0" smtClean="0"/>
            </a:br>
            <a:endParaRPr lang="cs-CZ" dirty="0" smtClean="0"/>
          </a:p>
          <a:p>
            <a:pPr>
              <a:buFont typeface="Wingdings" pitchFamily="2" charset="2"/>
              <a:buChar char="§"/>
            </a:pPr>
            <a:r>
              <a:rPr lang="cs-CZ" dirty="0" smtClean="0"/>
              <a:t>provádět servis</a:t>
            </a:r>
          </a:p>
          <a:p>
            <a:endParaRPr lang="cs-CZ" dirty="0"/>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286</TotalTime>
  <Words>997</Words>
  <Application>Microsoft Office PowerPoint</Application>
  <PresentationFormat>Předvádění na obrazovce (4:3)</PresentationFormat>
  <Paragraphs>157</Paragraphs>
  <Slides>19</Slides>
  <Notes>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19</vt:i4>
      </vt:variant>
    </vt:vector>
  </HeadingPairs>
  <TitlesOfParts>
    <vt:vector size="24" baseType="lpstr">
      <vt:lpstr>Arial</vt:lpstr>
      <vt:lpstr>Calibri</vt:lpstr>
      <vt:lpstr>Times New Roman</vt:lpstr>
      <vt:lpstr>Wingdings</vt:lpstr>
      <vt:lpstr>Motiv sady Office</vt:lpstr>
      <vt:lpstr>Zákon č. 268/2014  o zdravotnických prostředcích (ve znění novelizačního zákona 183/2017 Sb.)</vt:lpstr>
      <vt:lpstr>Definice ZP</vt:lpstr>
      <vt:lpstr>Definice ZP (pokračování)</vt:lpstr>
      <vt:lpstr>Pojem „zacházení se ZP“</vt:lpstr>
      <vt:lpstr>Klinické hodnocení ZP</vt:lpstr>
      <vt:lpstr>Registrace</vt:lpstr>
      <vt:lpstr>Notifikace</vt:lpstr>
      <vt:lpstr>Distribuce a dovoz</vt:lpstr>
      <vt:lpstr>Používání ZP</vt:lpstr>
      <vt:lpstr>Kdy se ZP nesmí používat</vt:lpstr>
      <vt:lpstr>Povinnost vést dokumentaci u ZP</vt:lpstr>
      <vt:lpstr>Povinnost instruktáže (převzato ze zákona „in extenso“)</vt:lpstr>
      <vt:lpstr>Servis a revize</vt:lpstr>
      <vt:lpstr>Údržba (odst. 1-6 převzaty ze zákona „in extenso“)</vt:lpstr>
      <vt:lpstr>Údržba (pokračování)</vt:lpstr>
      <vt:lpstr>Údržba (pokračování)</vt:lpstr>
      <vt:lpstr>Oprava</vt:lpstr>
      <vt:lpstr>Revize (převzato ze zákona „in extenso“)</vt:lpstr>
      <vt:lpstr>Revize (pokračování)</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angr</dc:creator>
  <cp:lastModifiedBy>Jan Náhlík</cp:lastModifiedBy>
  <cp:revision>35</cp:revision>
  <dcterms:created xsi:type="dcterms:W3CDTF">2015-11-23T20:11:06Z</dcterms:created>
  <dcterms:modified xsi:type="dcterms:W3CDTF">2017-12-11T08:02:33Z</dcterms:modified>
</cp:coreProperties>
</file>